
<file path=[Content_Types].xml><?xml version="1.0" encoding="utf-8"?>
<Types xmlns="http://schemas.openxmlformats.org/package/2006/content-types">
  <Default Extension="png" ContentType="image/png"/>
  <Default Extension="jpeg" ContentType="image/jpeg"/>
  <Default Extension="pdn"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08" r:id="rId3"/>
    <p:sldId id="345" r:id="rId4"/>
    <p:sldId id="356" r:id="rId5"/>
    <p:sldId id="362" r:id="rId6"/>
    <p:sldId id="363" r:id="rId7"/>
    <p:sldId id="364" r:id="rId8"/>
    <p:sldId id="354" r:id="rId9"/>
    <p:sldId id="359" r:id="rId10"/>
    <p:sldId id="347" r:id="rId11"/>
    <p:sldId id="346" r:id="rId12"/>
    <p:sldId id="349" r:id="rId13"/>
    <p:sldId id="351" r:id="rId14"/>
    <p:sldId id="352" r:id="rId15"/>
    <p:sldId id="365" r:id="rId16"/>
    <p:sldId id="366" r:id="rId17"/>
    <p:sldId id="334" r:id="rId18"/>
    <p:sldId id="302"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Cosby" initials="M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478C"/>
    <a:srgbClr val="C94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86" autoAdjust="0"/>
  </p:normalViewPr>
  <p:slideViewPr>
    <p:cSldViewPr>
      <p:cViewPr>
        <p:scale>
          <a:sx n="100" d="100"/>
          <a:sy n="100" d="100"/>
        </p:scale>
        <p:origin x="-1860" y="-12"/>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3420" y="360"/>
      </p:cViewPr>
      <p:guideLst>
        <p:guide orient="horz" pos="2880"/>
        <p:guide orient="horz" pos="2928"/>
        <p:guide pos="2160"/>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717F611-1996-4366-836C-13654FFAA1F0}" type="datetimeFigureOut">
              <a:rPr lang="en-US" smtClean="0"/>
              <a:t>5/12/2019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48144A-DE2A-4A13-908C-01C6B30CC4EB}" type="slidenum">
              <a:rPr lang="en-US" smtClean="0"/>
              <a:t>‹#›</a:t>
            </a:fld>
            <a:endParaRPr lang="en-US"/>
          </a:p>
        </p:txBody>
      </p:sp>
    </p:spTree>
    <p:extLst>
      <p:ext uri="{BB962C8B-B14F-4D97-AF65-F5344CB8AC3E}">
        <p14:creationId xmlns:p14="http://schemas.microsoft.com/office/powerpoint/2010/main" val="3299953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3nJzZkpfwTc&amp;feature=youtu.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48144A-DE2A-4A13-908C-01C6B30CC4EB}" type="slidenum">
              <a:rPr lang="en-US" smtClean="0"/>
              <a:t>1</a:t>
            </a:fld>
            <a:endParaRPr lang="en-US"/>
          </a:p>
        </p:txBody>
      </p:sp>
      <p:sp>
        <p:nvSpPr>
          <p:cNvPr id="5" name="Notes Placeholder 2"/>
          <p:cNvSpPr>
            <a:spLocks noGrp="1"/>
          </p:cNvSpPr>
          <p:nvPr>
            <p:ph type="body" idx="3"/>
          </p:nvPr>
        </p:nvSpPr>
        <p:spPr>
          <a:xfrm>
            <a:off x="716619" y="4489387"/>
            <a:ext cx="5732949" cy="4253103"/>
          </a:xfrm>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defRPr/>
            </a:pPr>
            <a:r>
              <a:rPr lang="en-US" dirty="0" smtClean="0"/>
              <a:t>Print </a:t>
            </a:r>
            <a:r>
              <a:rPr lang="en-US" dirty="0"/>
              <a:t>the notes page view of this presentation for reference during the class session</a:t>
            </a:r>
          </a:p>
          <a:p>
            <a:pPr marL="174708" indent="-174708">
              <a:buFont typeface="Arial" panose="020B0604020202020204" pitchFamily="34" charset="0"/>
              <a:buChar char="•"/>
              <a:defRPr/>
            </a:pPr>
            <a:r>
              <a:rPr lang="en-US" dirty="0"/>
              <a:t>Present the PowerPoint slides via a projector or monitor to students using SLIDE SHOW viewing mode</a:t>
            </a:r>
          </a:p>
        </p:txBody>
      </p:sp>
    </p:spTree>
    <p:extLst>
      <p:ext uri="{BB962C8B-B14F-4D97-AF65-F5344CB8AC3E}">
        <p14:creationId xmlns:p14="http://schemas.microsoft.com/office/powerpoint/2010/main" val="91785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Emphasize that habits are necessary and when managed appropriately enable people to use their brains more effectively</a:t>
            </a:r>
          </a:p>
          <a:p>
            <a:endParaRPr lang="en-US" dirty="0"/>
          </a:p>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48144A-DE2A-4A13-908C-01C6B30CC4EB}" type="slidenum">
              <a:rPr lang="en-US" smtClean="0"/>
              <a:t>10</a:t>
            </a:fld>
            <a:endParaRPr lang="en-US"/>
          </a:p>
        </p:txBody>
      </p:sp>
    </p:spTree>
    <p:extLst>
      <p:ext uri="{BB962C8B-B14F-4D97-AF65-F5344CB8AC3E}">
        <p14:creationId xmlns:p14="http://schemas.microsoft.com/office/powerpoint/2010/main" val="1939567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Emphasize </a:t>
            </a:r>
            <a:r>
              <a:rPr lang="en-US" dirty="0"/>
              <a:t>the insights shared regarding the power of habits in each person’s life</a:t>
            </a:r>
          </a:p>
          <a:p>
            <a:endParaRPr lang="en-US" dirty="0"/>
          </a:p>
          <a:p>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5748144A-DE2A-4A13-908C-01C6B30CC4EB}" type="slidenum">
              <a:rPr lang="en-US" smtClean="0"/>
              <a:t>11</a:t>
            </a:fld>
            <a:endParaRPr lang="en-US"/>
          </a:p>
        </p:txBody>
      </p:sp>
    </p:spTree>
    <p:extLst>
      <p:ext uri="{BB962C8B-B14F-4D97-AF65-F5344CB8AC3E}">
        <p14:creationId xmlns:p14="http://schemas.microsoft.com/office/powerpoint/2010/main" val="193956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Remind </a:t>
            </a:r>
            <a:r>
              <a:rPr lang="en-US" dirty="0"/>
              <a:t>the class of</a:t>
            </a:r>
            <a:r>
              <a:rPr lang="en-US" baseline="0" dirty="0"/>
              <a:t> the previous discussion about the significant number of our daily actions are based on habit</a:t>
            </a:r>
          </a:p>
          <a:p>
            <a:pPr marL="174708" indent="-174708">
              <a:buFont typeface="Arial" panose="020B0604020202020204" pitchFamily="34" charset="0"/>
              <a:buChar char="•"/>
            </a:pPr>
            <a:r>
              <a:rPr lang="en-US" baseline="0" dirty="0"/>
              <a:t>The yellow triangles provide a visual aid of how significant 40% is to the total number of triangles on the slide</a:t>
            </a:r>
          </a:p>
          <a:p>
            <a:pPr marL="174708" indent="-174708">
              <a:buFont typeface="Arial" panose="020B0604020202020204" pitchFamily="34" charset="0"/>
              <a:buChar char="•"/>
            </a:pPr>
            <a:r>
              <a:rPr lang="en-US" baseline="0" dirty="0"/>
              <a:t>We spend a lot of our time in the “automatic pilot” mode</a:t>
            </a:r>
          </a:p>
          <a:p>
            <a:endParaRPr lang="en-US" dirty="0"/>
          </a:p>
        </p:txBody>
      </p:sp>
      <p:sp>
        <p:nvSpPr>
          <p:cNvPr id="4" name="Slide Number Placeholder 3"/>
          <p:cNvSpPr>
            <a:spLocks noGrp="1"/>
          </p:cNvSpPr>
          <p:nvPr>
            <p:ph type="sldNum" sz="quarter" idx="10"/>
          </p:nvPr>
        </p:nvSpPr>
        <p:spPr/>
        <p:txBody>
          <a:bodyPr/>
          <a:lstStyle/>
          <a:p>
            <a:fld id="{5748144A-DE2A-4A13-908C-01C6B30CC4EB}" type="slidenum">
              <a:rPr lang="en-US" smtClean="0"/>
              <a:t>12</a:t>
            </a:fld>
            <a:endParaRPr lang="en-US"/>
          </a:p>
        </p:txBody>
      </p:sp>
    </p:spTree>
    <p:extLst>
      <p:ext uri="{BB962C8B-B14F-4D97-AF65-F5344CB8AC3E}">
        <p14:creationId xmlns:p14="http://schemas.microsoft.com/office/powerpoint/2010/main" val="319042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607">
              <a:defRPr/>
            </a:pPr>
            <a:r>
              <a:rPr lang="en-US" b="1" dirty="0"/>
              <a:t>INSTRUCTOR NOTES</a:t>
            </a:r>
            <a:r>
              <a:rPr lang="en-US" b="1" dirty="0" smtClean="0"/>
              <a:t>:</a:t>
            </a:r>
          </a:p>
          <a:p>
            <a:pPr defTabSz="1003607">
              <a:defRPr/>
            </a:pPr>
            <a:endParaRPr lang="en-US" b="1" dirty="0"/>
          </a:p>
          <a:p>
            <a:pPr defTabSz="931774">
              <a:defRPr/>
            </a:pPr>
            <a:r>
              <a:rPr lang="en-US" dirty="0" smtClean="0"/>
              <a:t>Its </a:t>
            </a:r>
            <a:r>
              <a:rPr lang="en-US" dirty="0"/>
              <a:t>important that</a:t>
            </a:r>
            <a:r>
              <a:rPr lang="en-US" baseline="0" dirty="0"/>
              <a:t> students feel comfortable in sharing their perspectives with the group.  Make sure that everyone that wishes to speak is heard.</a:t>
            </a:r>
            <a:endParaRPr lang="en-US" dirty="0"/>
          </a:p>
          <a:p>
            <a:endParaRPr lang="en-US" dirty="0"/>
          </a:p>
        </p:txBody>
      </p:sp>
      <p:sp>
        <p:nvSpPr>
          <p:cNvPr id="4" name="Slide Number Placeholder 3"/>
          <p:cNvSpPr>
            <a:spLocks noGrp="1"/>
          </p:cNvSpPr>
          <p:nvPr>
            <p:ph type="sldNum" sz="quarter" idx="10"/>
          </p:nvPr>
        </p:nvSpPr>
        <p:spPr/>
        <p:txBody>
          <a:bodyPr/>
          <a:lstStyle/>
          <a:p>
            <a:fld id="{6D1882AC-CDBA-4BDA-95F9-26E491ED33E5}" type="slidenum">
              <a:rPr lang="en-US" smtClean="0"/>
              <a:t>13</a:t>
            </a:fld>
            <a:endParaRPr lang="en-US"/>
          </a:p>
        </p:txBody>
      </p:sp>
    </p:spTree>
    <p:extLst>
      <p:ext uri="{BB962C8B-B14F-4D97-AF65-F5344CB8AC3E}">
        <p14:creationId xmlns:p14="http://schemas.microsoft.com/office/powerpoint/2010/main" val="3234132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003607" rtl="0" eaLnBrk="1" fontAlgn="auto" latinLnBrk="0" hangingPunct="1">
              <a:lnSpc>
                <a:spcPct val="100000"/>
              </a:lnSpc>
              <a:spcBef>
                <a:spcPts val="0"/>
              </a:spcBef>
              <a:spcAft>
                <a:spcPts val="0"/>
              </a:spcAft>
              <a:buClrTx/>
              <a:buSzTx/>
              <a:buFontTx/>
              <a:buNone/>
              <a:tabLst/>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defTabSz="1003607">
              <a:defRPr/>
            </a:pPr>
            <a:endParaRPr lang="en-US" b="1" dirty="0" smtClean="0"/>
          </a:p>
          <a:p>
            <a:pPr defTabSz="1003607">
              <a:defRPr/>
            </a:pPr>
            <a:endParaRPr lang="en-US" b="1" dirty="0" smtClean="0"/>
          </a:p>
          <a:p>
            <a:pPr defTabSz="1003607">
              <a:defRPr/>
            </a:pPr>
            <a:r>
              <a:rPr lang="en-US" b="1" dirty="0" smtClean="0"/>
              <a:t>INSTRUCTOR </a:t>
            </a:r>
            <a:r>
              <a:rPr lang="en-US" b="1" dirty="0"/>
              <a:t>NOTES</a:t>
            </a:r>
            <a:r>
              <a:rPr lang="en-US" b="1" dirty="0" smtClean="0"/>
              <a:t>:</a:t>
            </a:r>
          </a:p>
          <a:p>
            <a:pPr defTabSz="1003607">
              <a:defRPr/>
            </a:pPr>
            <a:endParaRPr lang="en-US" b="1" dirty="0"/>
          </a:p>
          <a:p>
            <a:pPr marL="174708" indent="-174708">
              <a:buFont typeface="Arial" panose="020B0604020202020204" pitchFamily="34" charset="0"/>
              <a:buChar char="•"/>
            </a:pPr>
            <a:r>
              <a:rPr lang="en-US" dirty="0" smtClean="0"/>
              <a:t>While</a:t>
            </a:r>
            <a:r>
              <a:rPr lang="en-US" baseline="0" dirty="0" smtClean="0"/>
              <a:t> the “How to Create a Habit” flow diagram may appear detailed, the teacher may choose to walk through the Cue/Reward/Routine process to assist students as they think </a:t>
            </a:r>
          </a:p>
          <a:p>
            <a:pPr marL="0" indent="0">
              <a:buFont typeface="Arial" panose="020B0604020202020204" pitchFamily="34" charset="0"/>
              <a:buNone/>
            </a:pPr>
            <a:r>
              <a:rPr lang="en-US" baseline="0" dirty="0" smtClean="0"/>
              <a:t>about creating new habits.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D1882AC-CDBA-4BDA-95F9-26E491ED33E5}" type="slidenum">
              <a:rPr lang="en-US" smtClean="0"/>
              <a:t>14</a:t>
            </a:fld>
            <a:endParaRPr lang="en-US"/>
          </a:p>
        </p:txBody>
      </p:sp>
    </p:spTree>
    <p:extLst>
      <p:ext uri="{BB962C8B-B14F-4D97-AF65-F5344CB8AC3E}">
        <p14:creationId xmlns:p14="http://schemas.microsoft.com/office/powerpoint/2010/main" val="4100177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Lead </a:t>
            </a:r>
            <a:r>
              <a:rPr lang="en-US" dirty="0"/>
              <a:t>the group in a discussion about how the positive habits</a:t>
            </a:r>
            <a:r>
              <a:rPr lang="en-US" baseline="0" dirty="0"/>
              <a:t> identified by the group on slide 10, along with Ke</a:t>
            </a:r>
            <a:r>
              <a:rPr lang="en-US" dirty="0"/>
              <a:t>lly’s Be the Light habits, can help someone take a stand against </a:t>
            </a:r>
            <a:r>
              <a:rPr lang="en-US" baseline="0" dirty="0"/>
              <a:t>injustice</a:t>
            </a:r>
          </a:p>
          <a:p>
            <a:endParaRPr lang="en-US" dirty="0"/>
          </a:p>
          <a:p>
            <a:pPr marL="174708" indent="-174708">
              <a:buFont typeface="Arial" panose="020B0604020202020204" pitchFamily="34" charset="0"/>
              <a:buChar char="•"/>
            </a:pPr>
            <a:r>
              <a:rPr lang="en-US" dirty="0"/>
              <a:t>Ask students to start thinking</a:t>
            </a:r>
            <a:r>
              <a:rPr lang="en-US" baseline="0" dirty="0"/>
              <a:t> about creating a list of 5 habits that will help them to stand against injustice</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en-US" baseline="0" dirty="0"/>
              <a:t>Inform students that the next session will provide the opportunity for each student to develop their own list of 5 habits</a:t>
            </a:r>
            <a:endParaRPr lang="en-US" dirty="0"/>
          </a:p>
        </p:txBody>
      </p:sp>
      <p:sp>
        <p:nvSpPr>
          <p:cNvPr id="4" name="Slide Number Placeholder 3"/>
          <p:cNvSpPr>
            <a:spLocks noGrp="1"/>
          </p:cNvSpPr>
          <p:nvPr>
            <p:ph type="sldNum" sz="quarter" idx="10"/>
          </p:nvPr>
        </p:nvSpPr>
        <p:spPr/>
        <p:txBody>
          <a:bodyPr/>
          <a:lstStyle/>
          <a:p>
            <a:fld id="{5748144A-DE2A-4A13-908C-01C6B30CC4EB}" type="slidenum">
              <a:rPr lang="en-US" smtClean="0"/>
              <a:t>15</a:t>
            </a:fld>
            <a:endParaRPr lang="en-US"/>
          </a:p>
        </p:txBody>
      </p:sp>
    </p:spTree>
    <p:extLst>
      <p:ext uri="{BB962C8B-B14F-4D97-AF65-F5344CB8AC3E}">
        <p14:creationId xmlns:p14="http://schemas.microsoft.com/office/powerpoint/2010/main" val="319042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607">
              <a:defRPr/>
            </a:pPr>
            <a:r>
              <a:rPr lang="en-US" b="1" dirty="0"/>
              <a:t>INSTRUCTOR NOTES:</a:t>
            </a:r>
          </a:p>
          <a:p>
            <a:endParaRPr lang="en-US" dirty="0" smtClean="0"/>
          </a:p>
          <a:p>
            <a:r>
              <a:rPr lang="en-US" dirty="0" smtClean="0"/>
              <a:t>Ask</a:t>
            </a:r>
            <a:r>
              <a:rPr lang="en-US" baseline="0" dirty="0" smtClean="0"/>
              <a:t> students how they are progressing with daily scorecard updates</a:t>
            </a:r>
          </a:p>
          <a:p>
            <a:endParaRPr lang="en-US" baseline="0" dirty="0" smtClean="0"/>
          </a:p>
          <a:p>
            <a:pPr marL="171450" indent="-171450">
              <a:buFont typeface="Arial" panose="020B0604020202020204" pitchFamily="34" charset="0"/>
              <a:buChar char="•"/>
            </a:pPr>
            <a:r>
              <a:rPr lang="en-US" baseline="0" dirty="0" smtClean="0"/>
              <a:t>Which habits come easy (1 ratings)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Which habits are more difficult (3 ratings)</a:t>
            </a:r>
          </a:p>
          <a:p>
            <a:endParaRPr lang="en-US" baseline="0" dirty="0" smtClean="0"/>
          </a:p>
          <a:p>
            <a:r>
              <a:rPr lang="en-US" baseline="0" dirty="0" smtClean="0"/>
              <a:t>Encourage students to update scorecards which is key to developing new habits</a:t>
            </a:r>
          </a:p>
          <a:p>
            <a:endParaRPr lang="en-US" dirty="0"/>
          </a:p>
        </p:txBody>
      </p:sp>
      <p:sp>
        <p:nvSpPr>
          <p:cNvPr id="4" name="Slide Number Placeholder 3"/>
          <p:cNvSpPr>
            <a:spLocks noGrp="1"/>
          </p:cNvSpPr>
          <p:nvPr>
            <p:ph type="sldNum" sz="quarter" idx="10"/>
          </p:nvPr>
        </p:nvSpPr>
        <p:spPr/>
        <p:txBody>
          <a:bodyPr/>
          <a:lstStyle/>
          <a:p>
            <a:fld id="{6D1882AC-CDBA-4BDA-95F9-26E491ED33E5}" type="slidenum">
              <a:rPr lang="en-US" smtClean="0"/>
              <a:t>16</a:t>
            </a:fld>
            <a:endParaRPr lang="en-US"/>
          </a:p>
        </p:txBody>
      </p:sp>
    </p:spTree>
    <p:extLst>
      <p:ext uri="{BB962C8B-B14F-4D97-AF65-F5344CB8AC3E}">
        <p14:creationId xmlns:p14="http://schemas.microsoft.com/office/powerpoint/2010/main" val="218879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894">
              <a:defRPr/>
            </a:pPr>
            <a:r>
              <a:rPr lang="en-US" b="1" dirty="0"/>
              <a:t>INSTRUCTOR NOTES</a:t>
            </a:r>
            <a:r>
              <a:rPr lang="en-US" b="1" dirty="0" smtClean="0"/>
              <a:t>:</a:t>
            </a:r>
          </a:p>
          <a:p>
            <a:pPr defTabSz="984894">
              <a:defRPr/>
            </a:pPr>
            <a:endParaRPr lang="en-US" b="1" dirty="0"/>
          </a:p>
          <a:p>
            <a:pPr marL="174708" indent="-174708">
              <a:buFont typeface="Arial" panose="020B0604020202020204" pitchFamily="34" charset="0"/>
              <a:buChar char="•"/>
            </a:pPr>
            <a:r>
              <a:rPr lang="en-US" dirty="0" smtClean="0"/>
              <a:t>Distribute </a:t>
            </a:r>
            <a:r>
              <a:rPr lang="en-US" u="sng" dirty="0" smtClean="0"/>
              <a:t>Stop Injustice</a:t>
            </a:r>
            <a:r>
              <a:rPr lang="en-US" dirty="0" smtClean="0"/>
              <a:t> magnets </a:t>
            </a:r>
            <a:r>
              <a:rPr lang="en-US" dirty="0"/>
              <a:t>to each student</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Encourage students to talk about the things they’ve learned and discussed at home</a:t>
            </a:r>
          </a:p>
        </p:txBody>
      </p:sp>
      <p:sp>
        <p:nvSpPr>
          <p:cNvPr id="4" name="Slide Number Placeholder 3"/>
          <p:cNvSpPr>
            <a:spLocks noGrp="1"/>
          </p:cNvSpPr>
          <p:nvPr>
            <p:ph type="sldNum" sz="quarter" idx="10"/>
          </p:nvPr>
        </p:nvSpPr>
        <p:spPr/>
        <p:txBody>
          <a:bodyPr/>
          <a:lstStyle/>
          <a:p>
            <a:fld id="{E7B69B44-A021-401F-A054-751DE8453FC8}" type="slidenum">
              <a:rPr lang="en-US" smtClean="0"/>
              <a:t>17</a:t>
            </a:fld>
            <a:endParaRPr lang="en-US"/>
          </a:p>
        </p:txBody>
      </p:sp>
    </p:spTree>
    <p:extLst>
      <p:ext uri="{BB962C8B-B14F-4D97-AF65-F5344CB8AC3E}">
        <p14:creationId xmlns:p14="http://schemas.microsoft.com/office/powerpoint/2010/main" val="4277591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748144A-DE2A-4A13-908C-01C6B30CC4EB}" type="slidenum">
              <a:rPr lang="en-US" smtClean="0"/>
              <a:t>18</a:t>
            </a:fld>
            <a:endParaRPr lang="en-US"/>
          </a:p>
        </p:txBody>
      </p:sp>
    </p:spTree>
    <p:extLst>
      <p:ext uri="{BB962C8B-B14F-4D97-AF65-F5344CB8AC3E}">
        <p14:creationId xmlns:p14="http://schemas.microsoft.com/office/powerpoint/2010/main" val="279825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B69B44-A021-401F-A054-751DE8453FC8}" type="slidenum">
              <a:rPr lang="en-US" smtClean="0"/>
              <a:t>2</a:t>
            </a:fld>
            <a:endParaRPr lang="en-US"/>
          </a:p>
        </p:txBody>
      </p:sp>
      <p:sp>
        <p:nvSpPr>
          <p:cNvPr id="6" name="Notes Placeholder 2"/>
          <p:cNvSpPr>
            <a:spLocks noGrp="1"/>
          </p:cNvSpPr>
          <p:nvPr>
            <p:ph type="body" idx="3"/>
          </p:nvPr>
        </p:nvSpPr>
        <p:spPr>
          <a:xfrm>
            <a:off x="716619" y="4489387"/>
            <a:ext cx="5732949" cy="4253103"/>
          </a:xfrm>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marL="640594" lvl="1"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Tree>
    <p:extLst>
      <p:ext uri="{BB962C8B-B14F-4D97-AF65-F5344CB8AC3E}">
        <p14:creationId xmlns:p14="http://schemas.microsoft.com/office/powerpoint/2010/main" val="1309744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7B69B44-A021-401F-A054-751DE8453FC8}" type="slidenum">
              <a:rPr lang="en-US" smtClean="0"/>
              <a:t>3</a:t>
            </a:fld>
            <a:endParaRPr lang="en-US"/>
          </a:p>
        </p:txBody>
      </p:sp>
      <p:sp>
        <p:nvSpPr>
          <p:cNvPr id="6" name="Notes Placeholder 2"/>
          <p:cNvSpPr>
            <a:spLocks noGrp="1"/>
          </p:cNvSpPr>
          <p:nvPr>
            <p:ph type="body" idx="3"/>
          </p:nvPr>
        </p:nvSpPr>
        <p:spPr>
          <a:xfrm>
            <a:off x="701040" y="4493260"/>
            <a:ext cx="5732949" cy="4253103"/>
          </a:xfrm>
        </p:spPr>
        <p:txBody>
          <a:bodyPr/>
          <a:lstStyle/>
          <a:p>
            <a:pPr defTabSz="949478">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r>
              <a:rPr lang="en-US" dirty="0"/>
              <a:t>		</a:t>
            </a:r>
            <a:endParaRPr lang="en-US" b="0" dirty="0"/>
          </a:p>
        </p:txBody>
      </p:sp>
    </p:spTree>
    <p:extLst>
      <p:ext uri="{BB962C8B-B14F-4D97-AF65-F5344CB8AC3E}">
        <p14:creationId xmlns:p14="http://schemas.microsoft.com/office/powerpoint/2010/main" val="4200263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INSTRUCTOR NOTES:</a:t>
            </a:r>
          </a:p>
          <a:p>
            <a:pPr marL="0" indent="0">
              <a:buFont typeface="Arial" panose="020B0604020202020204" pitchFamily="34" charset="0"/>
              <a:buNone/>
            </a:pPr>
            <a:endParaRPr lang="en-US" dirty="0"/>
          </a:p>
          <a:p>
            <a:pPr marL="174708" indent="-174708">
              <a:buFont typeface="Arial" panose="020B0604020202020204" pitchFamily="34" charset="0"/>
              <a:buChar char="•"/>
            </a:pPr>
            <a:r>
              <a:rPr lang="en-US" dirty="0" smtClean="0"/>
              <a:t>The table</a:t>
            </a:r>
            <a:r>
              <a:rPr lang="en-US" baseline="0" dirty="0" smtClean="0"/>
              <a:t> top exercise provides students a hands-on opportunity to learn that things are not always as they appear to be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following three charts will illustrate that the table tops of Table A and Table B are the same size, even though they do not appear to be.</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START by asking the class which of the 2 table tops on Chart 4 is:</a:t>
            </a:r>
          </a:p>
          <a:p>
            <a:pPr marL="631908" lvl="1" indent="-174708">
              <a:buFont typeface="Arial" panose="020B0604020202020204" pitchFamily="34" charset="0"/>
              <a:buChar char="•"/>
            </a:pPr>
            <a:r>
              <a:rPr lang="en-US" baseline="0" dirty="0" smtClean="0"/>
              <a:t>LONGER?</a:t>
            </a:r>
          </a:p>
          <a:p>
            <a:pPr marL="631908" lvl="1" indent="-174708">
              <a:buFont typeface="Arial" panose="020B0604020202020204" pitchFamily="34" charset="0"/>
              <a:buChar char="•"/>
            </a:pPr>
            <a:r>
              <a:rPr lang="en-US" baseline="0" dirty="0" smtClean="0"/>
              <a:t>WIDER?</a:t>
            </a:r>
          </a:p>
          <a:p>
            <a:pPr marL="631908" lvl="1"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4</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INSTRUCTOR NOTES:</a:t>
            </a:r>
          </a:p>
          <a:p>
            <a:pPr marL="0" indent="0">
              <a:buFont typeface="Arial" panose="020B0604020202020204" pitchFamily="34" charset="0"/>
              <a:buNone/>
            </a:pPr>
            <a:endParaRPr lang="en-US" dirty="0" smtClean="0"/>
          </a:p>
          <a:p>
            <a:pPr marL="174708" indent="-174708">
              <a:buFont typeface="Arial" panose="020B0604020202020204" pitchFamily="34" charset="0"/>
              <a:buChar char="•"/>
            </a:pPr>
            <a:r>
              <a:rPr lang="en-US" dirty="0" smtClean="0"/>
              <a:t>What happens</a:t>
            </a:r>
            <a:r>
              <a:rPr lang="en-US" baseline="0" dirty="0" smtClean="0"/>
              <a:t> when we overlay the parallelogram outlined in red on the left over both  Table A and Table B?</a:t>
            </a: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5</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INSTRUCTOR NOTES:</a:t>
            </a:r>
          </a:p>
          <a:p>
            <a:pPr marL="0" indent="0">
              <a:buFont typeface="Arial" panose="020B0604020202020204" pitchFamily="34" charset="0"/>
              <a:buNone/>
            </a:pPr>
            <a:endParaRPr lang="en-US" dirty="0" smtClean="0"/>
          </a:p>
          <a:p>
            <a:pPr marL="174708" indent="-174708">
              <a:buFont typeface="Arial" panose="020B0604020202020204" pitchFamily="34" charset="0"/>
              <a:buChar char="•"/>
            </a:pPr>
            <a:r>
              <a:rPr lang="en-US" dirty="0" smtClean="0"/>
              <a:t>We see that the Parallelogram matches Table A</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But what about Table B?</a:t>
            </a: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6</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INSTRUCTOR NOTES:</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dirty="0" smtClean="0"/>
              <a:t>Now we find that when the parallelogram is</a:t>
            </a:r>
            <a:r>
              <a:rPr lang="en-US" baseline="0" dirty="0" smtClean="0"/>
              <a:t> overlaid on Table B- it matches as well.</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This is because the 3D aspect of the table top tricks our brains into seeing the two table tops as different sizes, even when they are the same!</a:t>
            </a: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7</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smtClean="0"/>
              <a:t>Charts</a:t>
            </a:r>
            <a:r>
              <a:rPr lang="en-US" b="1" baseline="0" dirty="0" smtClean="0"/>
              <a:t> that have the </a:t>
            </a:r>
            <a:r>
              <a:rPr lang="en-US" b="1" baseline="0" dirty="0" smtClean="0">
                <a:solidFill>
                  <a:srgbClr val="FF0000"/>
                </a:solidFill>
              </a:rPr>
              <a:t>TEACHER INDICATOR </a:t>
            </a:r>
            <a:r>
              <a:rPr lang="en-US" b="1" baseline="0" dirty="0" smtClean="0"/>
              <a:t>in the upper left corner are not intended for student viewing (Teacher discretion)</a:t>
            </a:r>
            <a:endParaRPr lang="en-US" b="1"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8</a:t>
            </a:fld>
            <a:endParaRPr lang="en-US"/>
          </a:p>
        </p:txBody>
      </p:sp>
    </p:spTree>
    <p:extLst>
      <p:ext uri="{BB962C8B-B14F-4D97-AF65-F5344CB8AC3E}">
        <p14:creationId xmlns:p14="http://schemas.microsoft.com/office/powerpoint/2010/main" val="2408257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endParaRPr lang="en-US" b="1" dirty="0" smtClean="0"/>
          </a:p>
          <a:p>
            <a:pPr defTabSz="949478">
              <a:defRPr/>
            </a:pPr>
            <a:r>
              <a:rPr lang="en-US" b="1" dirty="0"/>
              <a:t>INSTRUCTOR NOTES:</a:t>
            </a:r>
          </a:p>
          <a:p>
            <a:pPr defTabSz="949478">
              <a:defRPr/>
            </a:pPr>
            <a:endParaRPr lang="en-US" b="1" dirty="0"/>
          </a:p>
          <a:p>
            <a:pPr defTabSz="949478">
              <a:defRPr/>
            </a:pPr>
            <a:r>
              <a:rPr lang="en-US" dirty="0" smtClean="0"/>
              <a:t>Launch video from</a:t>
            </a:r>
            <a:r>
              <a:rPr lang="en-US" baseline="0" dirty="0" smtClean="0"/>
              <a:t> power point presentation mode </a:t>
            </a:r>
            <a:r>
              <a:rPr lang="en-US" dirty="0" smtClean="0"/>
              <a:t>by clicking</a:t>
            </a:r>
            <a:r>
              <a:rPr lang="en-US" baseline="0" dirty="0" smtClean="0"/>
              <a:t> on Mindbugs graphic</a:t>
            </a:r>
          </a:p>
          <a:p>
            <a:pPr defTabSz="949478">
              <a:defRPr/>
            </a:pPr>
            <a:endParaRPr lang="en-US" dirty="0" smtClean="0"/>
          </a:p>
          <a:p>
            <a:pPr defTabSz="949478">
              <a:defRPr/>
            </a:pPr>
            <a:r>
              <a:rPr lang="en-US" dirty="0" smtClean="0">
                <a:hlinkClick r:id="rId3"/>
              </a:rPr>
              <a:t>https://www.youtube.com/watch?v=3nJzZkpfwTc&amp;feature=youtu.be</a:t>
            </a:r>
            <a:endParaRPr lang="en-US" dirty="0" smtClean="0"/>
          </a:p>
          <a:p>
            <a:pPr defTabSz="949478">
              <a:defRPr/>
            </a:pPr>
            <a:endParaRPr lang="en-US" dirty="0" smtClean="0"/>
          </a:p>
          <a:p>
            <a:pPr marL="174708" indent="-174708">
              <a:buFont typeface="Arial" panose="020B0604020202020204" pitchFamily="34" charset="0"/>
              <a:buChar char="•"/>
            </a:pPr>
            <a:r>
              <a:rPr lang="en-US" dirty="0" smtClean="0"/>
              <a:t>The table top exercise</a:t>
            </a:r>
            <a:r>
              <a:rPr lang="en-US" baseline="0" dirty="0" smtClean="0"/>
              <a:t> provides a good example of “mindbugs”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Discuss how this can apply to our view of other people as well- referred to as “social mindbugs”</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We’ve all heard the saying “you can’t judge a book by its cover”, but this is exactly what mindbugs lead us to do</a:t>
            </a:r>
          </a:p>
          <a:p>
            <a:pPr defTabSz="949478">
              <a:defRPr/>
            </a:pPr>
            <a:endParaRPr lang="en-US" dirty="0" smtClean="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E7B69B44-A021-401F-A054-751DE8453FC8}" type="slidenum">
              <a:rPr lang="en-US" smtClean="0"/>
              <a:t>9</a:t>
            </a:fld>
            <a:endParaRPr lang="en-US"/>
          </a:p>
        </p:txBody>
      </p:sp>
    </p:spTree>
    <p:extLst>
      <p:ext uri="{BB962C8B-B14F-4D97-AF65-F5344CB8AC3E}">
        <p14:creationId xmlns:p14="http://schemas.microsoft.com/office/powerpoint/2010/main" val="2408257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72874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41480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23949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4018288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C0BC3-B96C-4C63-91C5-59CD68E621DC}" type="datetimeFigureOut">
              <a:rPr lang="en-US" smtClean="0"/>
              <a:t>5/12/2019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8756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734328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6C0BC3-B96C-4C63-91C5-59CD68E621DC}" type="datetimeFigureOut">
              <a:rPr lang="en-US" smtClean="0"/>
              <a:t>5/12/2019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50148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6C0BC3-B96C-4C63-91C5-59CD68E621DC}" type="datetimeFigureOut">
              <a:rPr lang="en-US" smtClean="0"/>
              <a:t>5/12/2019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390870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C0BC3-B96C-4C63-91C5-59CD68E621DC}" type="datetimeFigureOut">
              <a:rPr lang="en-US" smtClean="0"/>
              <a:t>5/12/2019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2143032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286939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C0BC3-B96C-4C63-91C5-59CD68E621DC}" type="datetimeFigureOut">
              <a:rPr lang="en-US" smtClean="0"/>
              <a:t>5/12/2019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E66AA-46B2-4801-B872-1034F4183E73}" type="slidenum">
              <a:rPr lang="en-US" smtClean="0"/>
              <a:t>‹#›</a:t>
            </a:fld>
            <a:endParaRPr lang="en-US"/>
          </a:p>
        </p:txBody>
      </p:sp>
    </p:spTree>
    <p:extLst>
      <p:ext uri="{BB962C8B-B14F-4D97-AF65-F5344CB8AC3E}">
        <p14:creationId xmlns:p14="http://schemas.microsoft.com/office/powerpoint/2010/main" val="136412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C0BC3-B96C-4C63-91C5-59CD68E621DC}" type="datetimeFigureOut">
              <a:rPr lang="en-US" smtClean="0"/>
              <a:t>5/12/2019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E66AA-46B2-4801-B872-1034F4183E73}" type="slidenum">
              <a:rPr lang="en-US" smtClean="0"/>
              <a:t>‹#›</a:t>
            </a:fld>
            <a:endParaRPr lang="en-US"/>
          </a:p>
        </p:txBody>
      </p:sp>
    </p:spTree>
    <p:extLst>
      <p:ext uri="{BB962C8B-B14F-4D97-AF65-F5344CB8AC3E}">
        <p14:creationId xmlns:p14="http://schemas.microsoft.com/office/powerpoint/2010/main" val="39440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pdn"/><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kellyway.org/mindbug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838F4C5-7274-4B96-A840-C00211339BC0}"/>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533400"/>
            <a:ext cx="7772400" cy="1470025"/>
          </a:xfrm>
        </p:spPr>
        <p:txBody>
          <a:bodyPr>
            <a:normAutofit/>
          </a:bodyPr>
          <a:lstStyle/>
          <a:p>
            <a:r>
              <a:rPr lang="en-US" sz="3600" b="1" dirty="0">
                <a:solidFill>
                  <a:schemeClr val="bg1"/>
                </a:solidFill>
                <a:latin typeface="Arial" panose="020B0604020202020204" pitchFamily="34" charset="0"/>
                <a:cs typeface="Arial" panose="020B0604020202020204" pitchFamily="34" charset="0"/>
              </a:rPr>
              <a:t>Becoming a Force for Good</a:t>
            </a:r>
          </a:p>
        </p:txBody>
      </p:sp>
      <p:sp>
        <p:nvSpPr>
          <p:cNvPr id="3" name="Subtitle 2"/>
          <p:cNvSpPr>
            <a:spLocks noGrp="1"/>
          </p:cNvSpPr>
          <p:nvPr>
            <p:ph type="subTitle" idx="1"/>
          </p:nvPr>
        </p:nvSpPr>
        <p:spPr>
          <a:xfrm>
            <a:off x="0" y="2362200"/>
            <a:ext cx="9144000" cy="1752600"/>
          </a:xfrm>
        </p:spPr>
        <p:txBody>
          <a:bodyPr>
            <a:normAutofit/>
          </a:bodyPr>
          <a:lstStyle/>
          <a:p>
            <a:r>
              <a:rPr lang="en-US" sz="2400" b="1" dirty="0">
                <a:solidFill>
                  <a:schemeClr val="bg1"/>
                </a:solidFill>
                <a:latin typeface="Arial" panose="020B0604020202020204" pitchFamily="34" charset="0"/>
                <a:cs typeface="Arial" panose="020B0604020202020204" pitchFamily="34" charset="0"/>
              </a:rPr>
              <a:t>Module </a:t>
            </a:r>
            <a:r>
              <a:rPr lang="en-US" sz="2400" b="1" dirty="0" smtClean="0">
                <a:solidFill>
                  <a:schemeClr val="bg1"/>
                </a:solidFill>
                <a:latin typeface="Arial" panose="020B0604020202020204" pitchFamily="34" charset="0"/>
                <a:cs typeface="Arial" panose="020B0604020202020204" pitchFamily="34" charset="0"/>
              </a:rPr>
              <a:t>3</a:t>
            </a:r>
            <a:endParaRPr lang="en-US" sz="2400" b="1" dirty="0">
              <a:solidFill>
                <a:schemeClr val="bg1"/>
              </a:solidFill>
              <a:latin typeface="Arial" panose="020B0604020202020204" pitchFamily="34" charset="0"/>
              <a:cs typeface="Arial" panose="020B0604020202020204" pitchFamily="34" charset="0"/>
            </a:endParaRPr>
          </a:p>
          <a:p>
            <a:r>
              <a:rPr lang="en-US" sz="4000" dirty="0" smtClean="0">
                <a:solidFill>
                  <a:schemeClr val="bg1"/>
                </a:solidFill>
                <a:latin typeface="Arial" panose="020B0604020202020204" pitchFamily="34" charset="0"/>
                <a:cs typeface="Arial" panose="020B0604020202020204" pitchFamily="34" charset="0"/>
              </a:rPr>
              <a:t>Power of Habits</a:t>
            </a:r>
            <a:endParaRPr lang="en-US" sz="40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0A2FB6D8-EA51-4C0A-A5D4-929A8B792FFA}"/>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xmlns="" id="{3A33BE04-B991-4F63-ACD7-7B57AE35F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Tree>
    <p:extLst>
      <p:ext uri="{BB962C8B-B14F-4D97-AF65-F5344CB8AC3E}">
        <p14:creationId xmlns:p14="http://schemas.microsoft.com/office/powerpoint/2010/main" val="85809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E141292-E8BA-4C06-B646-D371B95772A1}"/>
              </a:ext>
            </a:extLst>
          </p:cNvPr>
          <p:cNvSpPr/>
          <p:nvPr/>
        </p:nvSpPr>
        <p:spPr>
          <a:xfrm>
            <a:off x="0" y="1143000"/>
            <a:ext cx="9144000" cy="5715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63550" indent="-295275">
              <a:buFont typeface="Arial" panose="020B0604020202020204" pitchFamily="34" charset="0"/>
              <a:buChar char="•"/>
            </a:pPr>
            <a:r>
              <a:rPr lang="en-US" dirty="0" smtClean="0">
                <a:latin typeface="Arial" panose="020B0604020202020204" pitchFamily="34" charset="0"/>
                <a:cs typeface="Arial" panose="020B0604020202020204" pitchFamily="34" charset="0"/>
              </a:rPr>
              <a:t>Most </a:t>
            </a:r>
            <a:r>
              <a:rPr lang="en-US" dirty="0">
                <a:latin typeface="Arial" panose="020B0604020202020204" pitchFamily="34" charset="0"/>
                <a:cs typeface="Arial" panose="020B0604020202020204" pitchFamily="34" charset="0"/>
              </a:rPr>
              <a:t>of the choices we make each day may feel like the products of well-considered decision making, but </a:t>
            </a:r>
            <a:r>
              <a:rPr lang="en-US" dirty="0" smtClean="0">
                <a:latin typeface="Arial" panose="020B0604020202020204" pitchFamily="34" charset="0"/>
                <a:cs typeface="Arial" panose="020B0604020202020204" pitchFamily="34" charset="0"/>
              </a:rPr>
              <a:t>they are </a:t>
            </a:r>
            <a:r>
              <a:rPr lang="en-US" dirty="0">
                <a:latin typeface="Arial" panose="020B0604020202020204" pitchFamily="34" charset="0"/>
                <a:cs typeface="Arial" panose="020B0604020202020204" pitchFamily="34" charset="0"/>
              </a:rPr>
              <a:t>not.  </a:t>
            </a:r>
            <a:r>
              <a:rPr lang="en-US" dirty="0" smtClean="0">
                <a:latin typeface="Arial" panose="020B0604020202020204" pitchFamily="34" charset="0"/>
                <a:cs typeface="Arial" panose="020B0604020202020204" pitchFamily="34" charset="0"/>
              </a:rPr>
              <a:t>They are habits</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which can be impacted by mindbugs.</a:t>
            </a:r>
            <a:endParaRPr lang="en-US" dirty="0">
              <a:latin typeface="Arial" panose="020B0604020202020204" pitchFamily="34" charset="0"/>
              <a:cs typeface="Arial" panose="020B0604020202020204" pitchFamily="34" charset="0"/>
            </a:endParaRPr>
          </a:p>
          <a:p>
            <a:pPr marL="463550" indent="-295275"/>
            <a:r>
              <a:rPr lang="en-US" sz="800" dirty="0">
                <a:latin typeface="Arial" panose="020B0604020202020204" pitchFamily="34" charset="0"/>
                <a:cs typeface="Arial" panose="020B0604020202020204" pitchFamily="34" charset="0"/>
              </a:rPr>
              <a:t> </a:t>
            </a:r>
            <a:endParaRPr lang="en-US" sz="800" dirty="0" smtClean="0">
              <a:latin typeface="Arial" panose="020B0604020202020204" pitchFamily="34" charset="0"/>
              <a:cs typeface="Arial" panose="020B0604020202020204" pitchFamily="34" charset="0"/>
            </a:endParaRPr>
          </a:p>
          <a:p>
            <a:pPr marL="463550" indent="-295275">
              <a:buFont typeface="Arial" panose="020B0604020202020204" pitchFamily="34" charset="0"/>
              <a:buChar char="•"/>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normal part of how our brains function is in developing habits, which serves to make some thing routine, lessening the amount of brain energy that is required to perform these actions</a:t>
            </a:r>
            <a:r>
              <a:rPr lang="en-US" dirty="0" smtClean="0">
                <a:latin typeface="Arial" panose="020B0604020202020204" pitchFamily="34" charset="0"/>
                <a:cs typeface="Arial" panose="020B0604020202020204" pitchFamily="34" charset="0"/>
              </a:rPr>
              <a:t>.</a:t>
            </a:r>
          </a:p>
          <a:p>
            <a:pPr marL="463550" indent="-295275">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463550" indent="-295275">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63550" indent="-295275">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168275"/>
            <a:endParaRPr lang="en-US" dirty="0">
              <a:latin typeface="Arial" panose="020B0604020202020204" pitchFamily="34" charset="0"/>
              <a:cs typeface="Arial" panose="020B0604020202020204" pitchFamily="34" charset="0"/>
            </a:endParaRPr>
          </a:p>
          <a:p>
            <a:pPr marL="463550" indent="-295275">
              <a:buFont typeface="Arial" panose="020B0604020202020204" pitchFamily="34" charset="0"/>
              <a:buChar char="•"/>
            </a:pPr>
            <a:r>
              <a:rPr lang="en-US" dirty="0">
                <a:latin typeface="Arial" panose="020B0604020202020204" pitchFamily="34" charset="0"/>
                <a:cs typeface="Arial" panose="020B0604020202020204" pitchFamily="34" charset="0"/>
              </a:rPr>
              <a:t>Though each habit means relatively little on its own, over time, the meals we eat, what we say to others, how often we exercise, and the way we organize our thoughts and routines have enormous impact on how we live and who we are.</a:t>
            </a:r>
          </a:p>
          <a:p>
            <a:pPr marL="463550" indent="-295275">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marL="463550" indent="-295275">
              <a:buFont typeface="Arial" panose="020B0604020202020204" pitchFamily="34" charset="0"/>
              <a:buChar char="•"/>
            </a:pPr>
            <a:r>
              <a:rPr lang="en-US" dirty="0">
                <a:latin typeface="Arial" panose="020B0604020202020204" pitchFamily="34" charset="0"/>
                <a:cs typeface="Arial" panose="020B0604020202020204" pitchFamily="34" charset="0"/>
              </a:rPr>
              <a:t>Habits are often good, but some habits may have a negative impact on not only ourselves, but on others as well.</a:t>
            </a:r>
          </a:p>
        </p:txBody>
      </p:sp>
      <p:sp>
        <p:nvSpPr>
          <p:cNvPr id="6" name="Rectangle 5">
            <a:extLst>
              <a:ext uri="{FF2B5EF4-FFF2-40B4-BE49-F238E27FC236}">
                <a16:creationId xmlns:a16="http://schemas.microsoft.com/office/drawing/2014/main" xmlns=""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xmlns="" id="{A347EDFE-FA96-41F3-96B0-DDFC7EC22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3" name="Rectangle 2">
            <a:extLst>
              <a:ext uri="{FF2B5EF4-FFF2-40B4-BE49-F238E27FC236}">
                <a16:creationId xmlns:a16="http://schemas.microsoft.com/office/drawing/2014/main" xmlns="" id="{8FD6AA86-0F57-43B6-B758-25F085126769}"/>
              </a:ext>
            </a:extLst>
          </p:cNvPr>
          <p:cNvSpPr/>
          <p:nvPr/>
        </p:nvSpPr>
        <p:spPr>
          <a:xfrm>
            <a:off x="0" y="0"/>
            <a:ext cx="9144000" cy="1143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Our brains use habits to perform efficiently</a:t>
            </a:r>
          </a:p>
        </p:txBody>
      </p:sp>
      <p:sp>
        <p:nvSpPr>
          <p:cNvPr id="11"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10</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667000"/>
            <a:ext cx="1811092" cy="1420856"/>
          </a:xfrm>
          <a:prstGeom prst="rect">
            <a:avLst/>
          </a:prstGeom>
        </p:spPr>
      </p:pic>
    </p:spTree>
    <p:extLst>
      <p:ext uri="{BB962C8B-B14F-4D97-AF65-F5344CB8AC3E}">
        <p14:creationId xmlns:p14="http://schemas.microsoft.com/office/powerpoint/2010/main" val="29891980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E141292-E8BA-4C06-B646-D371B95772A1}"/>
              </a:ext>
            </a:extLst>
          </p:cNvPr>
          <p:cNvSpPr/>
          <p:nvPr/>
        </p:nvSpPr>
        <p:spPr>
          <a:xfrm>
            <a:off x="0" y="990600"/>
            <a:ext cx="9144000" cy="58674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Rectangle 1">
            <a:extLst>
              <a:ext uri="{FF2B5EF4-FFF2-40B4-BE49-F238E27FC236}">
                <a16:creationId xmlns:a16="http://schemas.microsoft.com/office/drawing/2014/main" xmlns="" id="{B12AC1DD-5231-4F90-94F7-58F9A7977F5E}"/>
              </a:ext>
            </a:extLst>
          </p:cNvPr>
          <p:cNvSpPr/>
          <p:nvPr/>
        </p:nvSpPr>
        <p:spPr>
          <a:xfrm>
            <a:off x="228600" y="1295400"/>
            <a:ext cx="8686800" cy="4190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endParaRPr lang="en-US" sz="1200" dirty="0">
              <a:latin typeface="Arial" panose="020B0604020202020204" pitchFamily="34" charset="0"/>
              <a:cs typeface="Arial" panose="020B0604020202020204" pitchFamily="34" charset="0"/>
            </a:endParaRPr>
          </a:p>
          <a:p>
            <a:pPr marL="0" lvl="1">
              <a:tabLst>
                <a:tab pos="4343400" algn="l"/>
              </a:tabLst>
            </a:pPr>
            <a:r>
              <a:rPr lang="en-US" sz="1200" dirty="0">
                <a:latin typeface="Arial" panose="020B0604020202020204" pitchFamily="34" charset="0"/>
                <a:cs typeface="Arial" panose="020B0604020202020204" pitchFamily="34" charset="0"/>
              </a:rPr>
              <a:t>*2006 Duke University research, referenced in the New York Times bestseller book The Power of Habit, by Charles Duhigg, </a:t>
            </a:r>
            <a:endParaRPr lang="en-US" sz="1200" dirty="0"/>
          </a:p>
        </p:txBody>
      </p:sp>
      <p:sp>
        <p:nvSpPr>
          <p:cNvPr id="6" name="Rectangle 5">
            <a:extLst>
              <a:ext uri="{FF2B5EF4-FFF2-40B4-BE49-F238E27FC236}">
                <a16:creationId xmlns:a16="http://schemas.microsoft.com/office/drawing/2014/main" xmlns=""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xmlns="" id="{A347EDFE-FA96-41F3-96B0-DDFC7EC22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3" name="Rectangle 2">
            <a:extLst>
              <a:ext uri="{FF2B5EF4-FFF2-40B4-BE49-F238E27FC236}">
                <a16:creationId xmlns:a16="http://schemas.microsoft.com/office/drawing/2014/main" xmlns="" id="{8FD6AA86-0F57-43B6-B758-25F085126769}"/>
              </a:ext>
            </a:extLst>
          </p:cNvPr>
          <p:cNvSpPr/>
          <p:nvPr/>
        </p:nvSpPr>
        <p:spPr>
          <a:xfrm>
            <a:off x="0" y="0"/>
            <a:ext cx="9144000" cy="1143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The Power or Habit</a:t>
            </a:r>
          </a:p>
        </p:txBody>
      </p:sp>
      <p:sp>
        <p:nvSpPr>
          <p:cNvPr id="11"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11</a:t>
            </a:fld>
            <a:endParaRPr lang="en-US" dirty="0"/>
          </a:p>
        </p:txBody>
      </p:sp>
      <p:sp>
        <p:nvSpPr>
          <p:cNvPr id="4" name="Rectangle 3"/>
          <p:cNvSpPr/>
          <p:nvPr/>
        </p:nvSpPr>
        <p:spPr>
          <a:xfrm>
            <a:off x="533400" y="1676400"/>
            <a:ext cx="3733800" cy="1600200"/>
          </a:xfrm>
          <a:prstGeom prst="rect">
            <a:avLst/>
          </a:prstGeom>
          <a:solidFill>
            <a:schemeClr val="bg1"/>
          </a:solidFill>
          <a:ln w="57150">
            <a:solidFill>
              <a:schemeClr val="tx1"/>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8275"/>
            <a:r>
              <a:rPr lang="en-US" sz="2000" dirty="0">
                <a:solidFill>
                  <a:schemeClr val="tx1"/>
                </a:solidFill>
                <a:latin typeface="Arial" panose="020B0604020202020204" pitchFamily="34" charset="0"/>
                <a:cs typeface="Arial" panose="020B0604020202020204" pitchFamily="34" charset="0"/>
              </a:rPr>
              <a:t>“40% of the actions people perform each day weren’t actual decisions, but habits” *</a:t>
            </a:r>
          </a:p>
        </p:txBody>
      </p:sp>
      <p:sp>
        <p:nvSpPr>
          <p:cNvPr id="5" name="Rounded Rectangle 4"/>
          <p:cNvSpPr/>
          <p:nvPr/>
        </p:nvSpPr>
        <p:spPr>
          <a:xfrm>
            <a:off x="533400" y="3619500"/>
            <a:ext cx="3581400" cy="9906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habits formed at youth make all the difference.</a:t>
            </a:r>
          </a:p>
          <a:p>
            <a:pPr algn="ctr"/>
            <a:r>
              <a:rPr lang="en-US" dirty="0"/>
              <a:t>-Aristotle</a:t>
            </a:r>
          </a:p>
        </p:txBody>
      </p:sp>
      <p:sp>
        <p:nvSpPr>
          <p:cNvPr id="12" name="Rounded Rectangle 11"/>
          <p:cNvSpPr/>
          <p:nvPr/>
        </p:nvSpPr>
        <p:spPr>
          <a:xfrm>
            <a:off x="4724400" y="1427871"/>
            <a:ext cx="3886200" cy="16764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Your net worth to the world is usually determined by what remains after your bad habits are subtracted from your good ones.   </a:t>
            </a:r>
          </a:p>
          <a:p>
            <a:pPr algn="ctr"/>
            <a:r>
              <a:rPr lang="en-US" dirty="0"/>
              <a:t>-Benjamin Franklin</a:t>
            </a:r>
          </a:p>
        </p:txBody>
      </p:sp>
      <p:sp>
        <p:nvSpPr>
          <p:cNvPr id="13" name="Rounded Rectangle 12"/>
          <p:cNvSpPr/>
          <p:nvPr/>
        </p:nvSpPr>
        <p:spPr>
          <a:xfrm>
            <a:off x="4724400" y="3276600"/>
            <a:ext cx="38862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Our character is basically a composite of our habits. Because they are consistent, often unconscious patterns, they constantly, daily, express our character. </a:t>
            </a:r>
          </a:p>
          <a:p>
            <a:pPr algn="ctr"/>
            <a:r>
              <a:rPr lang="en-US" dirty="0"/>
              <a:t>-Stephen Covey</a:t>
            </a:r>
          </a:p>
        </p:txBody>
      </p:sp>
    </p:spTree>
    <p:extLst>
      <p:ext uri="{BB962C8B-B14F-4D97-AF65-F5344CB8AC3E}">
        <p14:creationId xmlns:p14="http://schemas.microsoft.com/office/powerpoint/2010/main" val="907099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F60737-A59E-4D55-86F1-AE4333E3D6A8}"/>
              </a:ext>
            </a:extLst>
          </p:cNvPr>
          <p:cNvSpPr>
            <a:spLocks noGrp="1"/>
          </p:cNvSpPr>
          <p:nvPr>
            <p:ph type="title"/>
          </p:nvPr>
        </p:nvSpPr>
        <p:spPr>
          <a:xfrm>
            <a:off x="0" y="-12032"/>
            <a:ext cx="9144000" cy="1143000"/>
          </a:xfrm>
          <a:solidFill>
            <a:schemeClr val="tx2">
              <a:lumMod val="60000"/>
              <a:lumOff val="40000"/>
            </a:schemeClr>
          </a:solidFill>
        </p:spPr>
        <p:txBody>
          <a:bodyPr>
            <a:normAutofit/>
          </a:bodyPr>
          <a:lstStyle/>
          <a:p>
            <a:r>
              <a:rPr lang="en-US" sz="2400" b="1" dirty="0">
                <a:solidFill>
                  <a:schemeClr val="bg1"/>
                </a:solidFill>
                <a:latin typeface="Arial" panose="020B0604020202020204" pitchFamily="34" charset="0"/>
                <a:cs typeface="Arial" panose="020B0604020202020204" pitchFamily="34" charset="0"/>
              </a:rPr>
              <a:t>Habits Really Do Matter</a:t>
            </a:r>
          </a:p>
        </p:txBody>
      </p:sp>
      <p:sp>
        <p:nvSpPr>
          <p:cNvPr id="5" name="Rectangle 4">
            <a:extLst>
              <a:ext uri="{FF2B5EF4-FFF2-40B4-BE49-F238E27FC236}">
                <a16:creationId xmlns="" xmlns:a16="http://schemas.microsoft.com/office/drawing/2014/main"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 xmlns:a16="http://schemas.microsoft.com/office/drawing/2014/main" id="{9D46479F-774B-4E22-818F-EB05199C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12</a:t>
            </a:fld>
            <a:endParaRPr lang="en-US" dirty="0"/>
          </a:p>
        </p:txBody>
      </p:sp>
      <p:sp>
        <p:nvSpPr>
          <p:cNvPr id="8" name="Oval 7"/>
          <p:cNvSpPr/>
          <p:nvPr/>
        </p:nvSpPr>
        <p:spPr>
          <a:xfrm>
            <a:off x="3098116" y="1371600"/>
            <a:ext cx="2947768" cy="2895599"/>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40% of the actions people perform each day weren’t actual decisions, but habits</a:t>
            </a:r>
            <a:endParaRPr lang="en-US" sz="2000" dirty="0"/>
          </a:p>
        </p:txBody>
      </p:sp>
      <p:sp>
        <p:nvSpPr>
          <p:cNvPr id="9" name="Isosceles Triangle 8"/>
          <p:cNvSpPr/>
          <p:nvPr/>
        </p:nvSpPr>
        <p:spPr>
          <a:xfrm>
            <a:off x="91438" y="1348154"/>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041595" y="136280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a:off x="1498795" y="1787183"/>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p:cNvSpPr/>
          <p:nvPr/>
        </p:nvSpPr>
        <p:spPr>
          <a:xfrm>
            <a:off x="927295" y="19395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1623645" y="231648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2318824" y="33492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1841695" y="280357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2565595" y="2591972"/>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045884" y="1348154"/>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2833467" y="1488831"/>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246348" y="2853397"/>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6400506" y="3292426"/>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3081703" y="394891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504635" y="396533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7543800" y="14823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p:nvPr/>
        </p:nvSpPr>
        <p:spPr>
          <a:xfrm>
            <a:off x="4457700"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a:off x="3467100" y="4607754"/>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4876800" y="460775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a:off x="6607126"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p:cNvSpPr/>
          <p:nvPr/>
        </p:nvSpPr>
        <p:spPr>
          <a:xfrm>
            <a:off x="5257800" y="525662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7543800" y="292432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8196541" y="3501683"/>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8761241" y="29301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a:off x="8758897" y="394891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p:cNvSpPr/>
          <p:nvPr/>
        </p:nvSpPr>
        <p:spPr>
          <a:xfrm>
            <a:off x="91438" y="223207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Isosceles Triangle 44"/>
          <p:cNvSpPr/>
          <p:nvPr/>
        </p:nvSpPr>
        <p:spPr>
          <a:xfrm>
            <a:off x="431995" y="211777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a:off x="80888" y="3832860"/>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a:off x="8763000"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a:off x="6462638" y="2190457"/>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a:off x="546295" y="26634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a:off x="728588" y="3370971"/>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a:off x="797755" y="3950676"/>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80888" y="29301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6734320" y="3342249"/>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1308295" y="3425483"/>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6848620" y="444421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1613095" y="3730283"/>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1765495" y="3882683"/>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1537481" y="432991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2604867" y="471091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6161942" y="432991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2794195"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a:off x="3581400"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a:off x="7543800" y="3950676"/>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a:off x="8196541" y="471091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a:off x="8195955" y="2175217"/>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Isosceles Triangle 65"/>
          <p:cNvSpPr/>
          <p:nvPr/>
        </p:nvSpPr>
        <p:spPr>
          <a:xfrm>
            <a:off x="8763000" y="147710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Isosceles Triangle 66"/>
          <p:cNvSpPr/>
          <p:nvPr/>
        </p:nvSpPr>
        <p:spPr>
          <a:xfrm>
            <a:off x="80888" y="455851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p:cNvSpPr/>
          <p:nvPr/>
        </p:nvSpPr>
        <p:spPr>
          <a:xfrm>
            <a:off x="614288" y="4215618"/>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p:cNvSpPr/>
          <p:nvPr/>
        </p:nvSpPr>
        <p:spPr>
          <a:xfrm>
            <a:off x="6962920" y="4639407"/>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p:cNvSpPr/>
          <p:nvPr/>
        </p:nvSpPr>
        <p:spPr>
          <a:xfrm>
            <a:off x="91438"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p:cNvSpPr/>
          <p:nvPr/>
        </p:nvSpPr>
        <p:spPr>
          <a:xfrm>
            <a:off x="995288"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p:cNvSpPr/>
          <p:nvPr/>
        </p:nvSpPr>
        <p:spPr>
          <a:xfrm>
            <a:off x="1879795" y="5268351"/>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Isosceles Triangle 72"/>
          <p:cNvSpPr/>
          <p:nvPr/>
        </p:nvSpPr>
        <p:spPr>
          <a:xfrm>
            <a:off x="5931584" y="526835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7543800" y="5268351"/>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a:off x="584395" y="2270174"/>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a:off x="6848620" y="2132428"/>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p:cNvSpPr/>
          <p:nvPr/>
        </p:nvSpPr>
        <p:spPr>
          <a:xfrm>
            <a:off x="889195" y="2574974"/>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Isosceles Triangle 77"/>
          <p:cNvSpPr/>
          <p:nvPr/>
        </p:nvSpPr>
        <p:spPr>
          <a:xfrm>
            <a:off x="2108395" y="1260231"/>
            <a:ext cx="228600" cy="228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a:off x="1193995" y="2879774"/>
            <a:ext cx="228600" cy="2286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p:cNvSpPr/>
          <p:nvPr/>
        </p:nvSpPr>
        <p:spPr>
          <a:xfrm>
            <a:off x="4357468" y="3730283"/>
            <a:ext cx="342900" cy="38744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477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AD20FA46-E5C3-4258-89A8-F740EF281531}"/>
              </a:ext>
            </a:extLst>
          </p:cNvPr>
          <p:cNvSpPr/>
          <p:nvPr/>
        </p:nvSpPr>
        <p:spPr>
          <a:xfrm>
            <a:off x="0" y="0"/>
            <a:ext cx="9144000"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0984" y="1206379"/>
            <a:ext cx="7907216" cy="2585323"/>
          </a:xfrm>
          <a:prstGeom prst="rect">
            <a:avLst/>
          </a:prstGeom>
        </p:spPr>
        <p:txBody>
          <a:bodyPr wrap="square">
            <a:spAutoFit/>
          </a:bodyPr>
          <a:lstStyle/>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a:p>
            <a:endParaRPr lang="en-US" b="1" dirty="0">
              <a:solidFill>
                <a:schemeClr val="tx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 xmlns:a16="http://schemas.microsoft.com/office/drawing/2014/main" id="{CBC9EAAE-FDF7-45ED-923E-6EA4C6E050D4}"/>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 xmlns:a16="http://schemas.microsoft.com/office/drawing/2014/main" id="{E586A378-FA70-489D-ACD3-DD04F3EE7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2" name="Rectangle 1"/>
          <p:cNvSpPr/>
          <p:nvPr/>
        </p:nvSpPr>
        <p:spPr>
          <a:xfrm>
            <a:off x="582525" y="1600199"/>
            <a:ext cx="7902268" cy="4029233"/>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68275" indent="-168275">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You’ve chosen 5 new personal habits that you will need to work at making part of your everyday routine.  </a:t>
            </a:r>
          </a:p>
          <a:p>
            <a:pPr marL="168275" indent="-168275">
              <a:buFont typeface="Arial" panose="020B0604020202020204" pitchFamily="34" charset="0"/>
              <a:buChar char="•"/>
            </a:pPr>
            <a:endParaRPr lang="en-US" sz="800" dirty="0">
              <a:solidFill>
                <a:schemeClr val="bg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Creating a new habit requires that you repeat the desired actions over and over until the track in your brain is firmly established.  It then becomes a normal part of your daily routine, just like brushing your teeth!</a:t>
            </a:r>
          </a:p>
          <a:p>
            <a:pPr marL="168275" indent="-168275">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pPr>
            <a:endParaRPr lang="en-US" sz="20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pPr marL="168275" indent="-168275">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Discuss how you develop habits by making them a “routine”.</a:t>
            </a:r>
          </a:p>
          <a:p>
            <a:endParaRPr lang="en-US" sz="8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 xmlns:a16="http://schemas.microsoft.com/office/drawing/2014/main" id="{7D4B0D8F-FF4F-4CDF-96F6-71BE525A98E6}"/>
              </a:ext>
            </a:extLst>
          </p:cNvPr>
          <p:cNvSpPr/>
          <p:nvPr/>
        </p:nvSpPr>
        <p:spPr>
          <a:xfrm>
            <a:off x="0" y="-1"/>
            <a:ext cx="9144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Group Discussion</a:t>
            </a:r>
          </a:p>
          <a:p>
            <a:pPr algn="ctr"/>
            <a:r>
              <a:rPr lang="en-US" sz="2400" b="1" dirty="0">
                <a:solidFill>
                  <a:schemeClr val="bg1"/>
                </a:solidFill>
                <a:latin typeface="Arial" panose="020B0604020202020204" pitchFamily="34" charset="0"/>
                <a:cs typeface="Arial" panose="020B0604020202020204" pitchFamily="34" charset="0"/>
              </a:rPr>
              <a:t>Forming A New Habit</a:t>
            </a:r>
            <a:endParaRPr lang="en-US" sz="2400" dirty="0">
              <a:solidFill>
                <a:schemeClr val="bg1"/>
              </a:solidFill>
              <a:latin typeface="Arial" panose="020B0604020202020204" pitchFamily="34" charset="0"/>
              <a:cs typeface="Arial" panose="020B0604020202020204" pitchFamily="34" charset="0"/>
            </a:endParaRPr>
          </a:p>
        </p:txBody>
      </p:sp>
      <p:sp>
        <p:nvSpPr>
          <p:cNvPr id="8" name="Right Triangle 7">
            <a:extLst>
              <a:ext uri="{FF2B5EF4-FFF2-40B4-BE49-F238E27FC236}">
                <a16:creationId xmlns="" xmlns:a16="http://schemas.microsoft.com/office/drawing/2014/main" id="{DA5A8843-E426-478E-8B84-77F00CAE73B7}"/>
              </a:ext>
            </a:extLst>
          </p:cNvPr>
          <p:cNvSpPr/>
          <p:nvPr/>
        </p:nvSpPr>
        <p:spPr>
          <a:xfrm rot="10800000">
            <a:off x="8153400" y="0"/>
            <a:ext cx="9906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7E453D9B-6B75-468E-9C7A-1EE1AE390C3B}"/>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DISCUSS</a:t>
            </a:r>
          </a:p>
        </p:txBody>
      </p:sp>
      <p:sp>
        <p:nvSpPr>
          <p:cNvPr id="4" name="AutoShape 2" descr="Image result for brushing teeth clip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brushing teeth clip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Related imag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416968"/>
            <a:ext cx="1905000" cy="1637355"/>
          </a:xfrm>
          <a:prstGeom prst="rect">
            <a:avLst/>
          </a:prstGeom>
        </p:spPr>
      </p:pic>
      <p:sp>
        <p:nvSpPr>
          <p:cNvPr id="15"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13</a:t>
            </a:fld>
            <a:endParaRPr lang="en-US" dirty="0"/>
          </a:p>
        </p:txBody>
      </p:sp>
    </p:spTree>
    <p:extLst>
      <p:ext uri="{BB962C8B-B14F-4D97-AF65-F5344CB8AC3E}">
        <p14:creationId xmlns:p14="http://schemas.microsoft.com/office/powerpoint/2010/main" val="3655610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14</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622" y="0"/>
            <a:ext cx="7158755" cy="6858000"/>
          </a:xfrm>
          <a:prstGeom prst="rect">
            <a:avLst/>
          </a:prstGeom>
        </p:spPr>
      </p:pic>
      <p:sp>
        <p:nvSpPr>
          <p:cNvPr id="4" name="Right Triangle 3">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742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45B5653-7F47-4004-986B-43A1BBDF8472}"/>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60737-A59E-4D55-86F1-AE4333E3D6A8}"/>
              </a:ext>
            </a:extLst>
          </p:cNvPr>
          <p:cNvSpPr>
            <a:spLocks noGrp="1"/>
          </p:cNvSpPr>
          <p:nvPr>
            <p:ph type="title"/>
          </p:nvPr>
        </p:nvSpPr>
        <p:spPr>
          <a:xfrm>
            <a:off x="0" y="-12032"/>
            <a:ext cx="9144000" cy="1143000"/>
          </a:xfrm>
          <a:solidFill>
            <a:schemeClr val="tx2">
              <a:lumMod val="60000"/>
              <a:lumOff val="40000"/>
            </a:schemeClr>
          </a:solidFill>
        </p:spPr>
        <p:txBody>
          <a:bodyPr>
            <a:normAutofit/>
          </a:bodyPr>
          <a:lstStyle/>
          <a:p>
            <a:r>
              <a:rPr lang="en-US" sz="2400" b="1" dirty="0">
                <a:solidFill>
                  <a:schemeClr val="bg1"/>
                </a:solidFill>
                <a:latin typeface="Arial" panose="020B0604020202020204" pitchFamily="34" charset="0"/>
                <a:cs typeface="Arial" panose="020B0604020202020204" pitchFamily="34" charset="0"/>
              </a:rPr>
              <a:t>Brainstorm</a:t>
            </a:r>
            <a:br>
              <a:rPr lang="en-US" sz="2400" b="1" dirty="0">
                <a:solidFill>
                  <a:schemeClr val="bg1"/>
                </a:solidFill>
                <a:latin typeface="Arial" panose="020B0604020202020204" pitchFamily="34" charset="0"/>
                <a:cs typeface="Arial" panose="020B0604020202020204" pitchFamily="34" charset="0"/>
              </a:rPr>
            </a:br>
            <a:r>
              <a:rPr lang="en-US" sz="2400" b="1" dirty="0">
                <a:solidFill>
                  <a:schemeClr val="bg1"/>
                </a:solidFill>
                <a:latin typeface="Arial" panose="020B0604020202020204" pitchFamily="34" charset="0"/>
                <a:cs typeface="Arial" panose="020B0604020202020204" pitchFamily="34" charset="0"/>
              </a:rPr>
              <a:t>How habits can help in standing against injustice</a:t>
            </a:r>
          </a:p>
        </p:txBody>
      </p:sp>
      <p:sp>
        <p:nvSpPr>
          <p:cNvPr id="5" name="Rectangle 4">
            <a:extLst>
              <a:ext uri="{FF2B5EF4-FFF2-40B4-BE49-F238E27FC236}">
                <a16:creationId xmlns:a16="http://schemas.microsoft.com/office/drawing/2014/main" xmlns=""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xmlns="" id="{9D46479F-774B-4E22-818F-EB05199C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9" name="Right Triangle 8">
            <a:extLst>
              <a:ext uri="{FF2B5EF4-FFF2-40B4-BE49-F238E27FC236}">
                <a16:creationId xmlns:a16="http://schemas.microsoft.com/office/drawing/2014/main" xmlns="" id="{51C957B9-BD5D-4DFE-A6A3-0694D7F36200}"/>
              </a:ext>
            </a:extLst>
          </p:cNvPr>
          <p:cNvSpPr/>
          <p:nvPr/>
        </p:nvSpPr>
        <p:spPr>
          <a:xfrm rot="10800000">
            <a:off x="8153400" y="0"/>
            <a:ext cx="990600" cy="9144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xmlns="" id="{74126ABB-E59C-4EEC-A79E-DC079E3257AA}"/>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DISCUSS</a:t>
            </a:r>
          </a:p>
        </p:txBody>
      </p:sp>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15</a:t>
            </a:fld>
            <a:endParaRPr lang="en-US" dirty="0"/>
          </a:p>
        </p:txBody>
      </p:sp>
      <p:pic>
        <p:nvPicPr>
          <p:cNvPr id="15" name="Picture 14">
            <a:extLst>
              <a:ext uri="{FF2B5EF4-FFF2-40B4-BE49-F238E27FC236}">
                <a16:creationId xmlns:a16="http://schemas.microsoft.com/office/drawing/2014/main" xmlns="" id="{0FBABC55-DA5F-4A1E-8495-E562E15CFD6B}"/>
              </a:ext>
            </a:extLst>
          </p:cNvPr>
          <p:cNvPicPr>
            <a:picLocks noChangeAspect="1"/>
          </p:cNvPicPr>
          <p:nvPr/>
        </p:nvPicPr>
        <p:blipFill rotWithShape="1">
          <a:blip r:embed="rId4">
            <a:extLst>
              <a:ext uri="{28A0092B-C50C-407E-A947-70E740481C1C}">
                <a14:useLocalDpi xmlns:a14="http://schemas.microsoft.com/office/drawing/2010/main" val="0"/>
              </a:ext>
            </a:extLst>
          </a:blip>
          <a:srcRect b="9350"/>
          <a:stretch/>
        </p:blipFill>
        <p:spPr>
          <a:xfrm>
            <a:off x="5715000" y="1302297"/>
            <a:ext cx="2719456" cy="41863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1162005"/>
            <a:ext cx="4572000" cy="4466898"/>
          </a:xfrm>
          <a:prstGeom prst="rect">
            <a:avLst/>
          </a:prstGeom>
        </p:spPr>
      </p:pic>
    </p:spTree>
    <p:extLst>
      <p:ext uri="{BB962C8B-B14F-4D97-AF65-F5344CB8AC3E}">
        <p14:creationId xmlns:p14="http://schemas.microsoft.com/office/powerpoint/2010/main" val="2844302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2A8CF0D2-61DD-47DE-BE8B-479FE913FC2A}"/>
              </a:ext>
            </a:extLst>
          </p:cNvPr>
          <p:cNvSpPr/>
          <p:nvPr/>
        </p:nvSpPr>
        <p:spPr>
          <a:xfrm>
            <a:off x="0" y="-21670"/>
            <a:ext cx="91694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F024A619-67DD-47D0-9B8D-1A878890F226}"/>
              </a:ext>
            </a:extLst>
          </p:cNvPr>
          <p:cNvSpPr/>
          <p:nvPr/>
        </p:nvSpPr>
        <p:spPr>
          <a:xfrm>
            <a:off x="1600200" y="381000"/>
            <a:ext cx="6172200" cy="838200"/>
          </a:xfrm>
          <a:prstGeom prst="rect">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Century Gothic" panose="020B0502020202020204" pitchFamily="34" charset="0"/>
              </a:rPr>
              <a:t>Update Your Scorecard Daily</a:t>
            </a:r>
            <a:endParaRPr lang="en-US" sz="2800" b="1" dirty="0">
              <a:latin typeface="Century Gothic" panose="020B0502020202020204" pitchFamily="34" charset="0"/>
            </a:endParaRPr>
          </a:p>
        </p:txBody>
      </p:sp>
      <p:sp>
        <p:nvSpPr>
          <p:cNvPr id="12" name="Rectangle 11">
            <a:extLst>
              <a:ext uri="{FF2B5EF4-FFF2-40B4-BE49-F238E27FC236}">
                <a16:creationId xmlns="" xmlns:a16="http://schemas.microsoft.com/office/drawing/2014/main" id="{3F13D7BB-C4B1-479D-B651-0DE6DBE2DFE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4" name="Picture 13">
            <a:extLst>
              <a:ext uri="{FF2B5EF4-FFF2-40B4-BE49-F238E27FC236}">
                <a16:creationId xmlns="" xmlns:a16="http://schemas.microsoft.com/office/drawing/2014/main" id="{EA16D67D-3939-4A87-B6D3-9E90373A6A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993" y="1350317"/>
            <a:ext cx="8818014" cy="4114026"/>
          </a:xfrm>
          <a:prstGeom prst="rect">
            <a:avLst/>
          </a:prstGeom>
          <a:solidFill>
            <a:schemeClr val="bg1"/>
          </a:solidFill>
          <a:ln>
            <a:noFill/>
          </a:ln>
          <a:effectLst/>
        </p:spPr>
      </p:pic>
      <p:sp>
        <p:nvSpPr>
          <p:cNvPr id="7"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16</a:t>
            </a:fld>
            <a:endParaRPr lang="en-US" dirty="0"/>
          </a:p>
        </p:txBody>
      </p:sp>
    </p:spTree>
    <p:extLst>
      <p:ext uri="{BB962C8B-B14F-4D97-AF65-F5344CB8AC3E}">
        <p14:creationId xmlns:p14="http://schemas.microsoft.com/office/powerpoint/2010/main" val="7036680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37F13330-A1D9-4918-A343-898949AED5D0}"/>
              </a:ext>
            </a:extLst>
          </p:cNvPr>
          <p:cNvSpPr/>
          <p:nvPr/>
        </p:nvSpPr>
        <p:spPr>
          <a:xfrm>
            <a:off x="0" y="0"/>
            <a:ext cx="9144000" cy="685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60737-A59E-4D55-86F1-AE4333E3D6A8}"/>
              </a:ext>
            </a:extLst>
          </p:cNvPr>
          <p:cNvSpPr>
            <a:spLocks noGrp="1"/>
          </p:cNvSpPr>
          <p:nvPr>
            <p:ph type="title"/>
          </p:nvPr>
        </p:nvSpPr>
        <p:spPr>
          <a:xfrm>
            <a:off x="0" y="0"/>
            <a:ext cx="9144000" cy="1143000"/>
          </a:xfrm>
          <a:solidFill>
            <a:schemeClr val="tx2"/>
          </a:solidFill>
        </p:spPr>
        <p:txBody>
          <a:bodyPr>
            <a:normAutofit/>
          </a:bodyPr>
          <a:lstStyle/>
          <a:p>
            <a:r>
              <a:rPr lang="en-US" sz="2400" b="1" dirty="0" smtClean="0">
                <a:solidFill>
                  <a:schemeClr val="bg1"/>
                </a:solidFill>
                <a:latin typeface="Arial" panose="020B0604020202020204" pitchFamily="34" charset="0"/>
                <a:cs typeface="Arial" panose="020B0604020202020204" pitchFamily="34" charset="0"/>
              </a:rPr>
              <a:t>Reflection</a:t>
            </a:r>
            <a:endParaRPr lang="en-US" sz="2400"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FB6DA7A1-84CD-46DA-802F-C65D97C4EA00}"/>
              </a:ext>
            </a:extLst>
          </p:cNvPr>
          <p:cNvSpPr>
            <a:spLocks noGrp="1"/>
          </p:cNvSpPr>
          <p:nvPr>
            <p:ph idx="1"/>
          </p:nvPr>
        </p:nvSpPr>
        <p:spPr>
          <a:xfrm>
            <a:off x="457200" y="1269832"/>
            <a:ext cx="8361113" cy="2921168"/>
          </a:xfrm>
        </p:spPr>
        <p:txBody>
          <a:bodyPr>
            <a:normAutofit/>
          </a:bodyPr>
          <a:lstStyle/>
          <a:p>
            <a:r>
              <a:rPr lang="en-US" sz="2000" dirty="0" smtClean="0">
                <a:latin typeface="Arial" panose="020B0604020202020204" pitchFamily="34" charset="0"/>
                <a:cs typeface="Arial" panose="020B0604020202020204" pitchFamily="34" charset="0"/>
              </a:rPr>
              <a:t>Review your scorecard and select a habit to focus on improving</a:t>
            </a:r>
            <a:endParaRPr lang="en-US" sz="2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Use the How to Create a Habit flowchart for the steps to make the habit a part of your routine</a:t>
            </a:r>
            <a:endParaRPr lang="en-US" sz="2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Continue to track your habits daily on your scorecard</a:t>
            </a:r>
          </a:p>
          <a:p>
            <a:pPr marL="0" indent="0">
              <a:buNone/>
            </a:pPr>
            <a:endParaRPr lang="en-US" sz="800" dirty="0" smtClean="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52C35A41-D38C-4003-A1A3-4B904BACE824}"/>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F9C60549-1CAD-43B8-8A78-DB19463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1"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17</a:t>
            </a:fld>
            <a:endParaRPr lang="en-US" dirty="0"/>
          </a:p>
        </p:txBody>
      </p:sp>
      <p:pic>
        <p:nvPicPr>
          <p:cNvPr id="2050" name="Picture 2" descr="Image result for kids running a ra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448050"/>
            <a:ext cx="3900180" cy="2925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62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52C35A41-D38C-4003-A1A3-4B904BACE824}"/>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xmlns="" id="{F9C60549-1CAD-43B8-8A78-DB19463C8C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24" y="533400"/>
            <a:ext cx="8937752" cy="5791200"/>
          </a:xfrm>
          <a:prstGeom prst="rect">
            <a:avLst/>
          </a:prstGeom>
        </p:spPr>
      </p:pic>
    </p:spTree>
    <p:extLst>
      <p:ext uri="{BB962C8B-B14F-4D97-AF65-F5344CB8AC3E}">
        <p14:creationId xmlns:p14="http://schemas.microsoft.com/office/powerpoint/2010/main" val="4234101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45B5653-7F47-4004-986B-43A1BBDF8472}"/>
              </a:ext>
            </a:extLst>
          </p:cNvPr>
          <p:cNvSpPr/>
          <p:nvPr/>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0F60737-A59E-4D55-86F1-AE4333E3D6A8}"/>
              </a:ext>
            </a:extLst>
          </p:cNvPr>
          <p:cNvSpPr>
            <a:spLocks noGrp="1"/>
          </p:cNvSpPr>
          <p:nvPr>
            <p:ph type="title"/>
          </p:nvPr>
        </p:nvSpPr>
        <p:spPr>
          <a:xfrm>
            <a:off x="0" y="4011"/>
            <a:ext cx="9144000" cy="1143000"/>
          </a:xfrm>
          <a:solidFill>
            <a:schemeClr val="tx2">
              <a:lumMod val="40000"/>
              <a:lumOff val="60000"/>
            </a:schemeClr>
          </a:solidFill>
        </p:spPr>
        <p:txBody>
          <a:bodyPr>
            <a:normAutofit/>
          </a:bodyPr>
          <a:lstStyle/>
          <a:p>
            <a:r>
              <a:rPr lang="en-US" sz="2400" b="1" dirty="0">
                <a:latin typeface="Arial" panose="020B0604020202020204" pitchFamily="34" charset="0"/>
                <a:cs typeface="Arial" panose="020B0604020202020204" pitchFamily="34" charset="0"/>
              </a:rPr>
              <a:t>Becoming a Force for Good</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Mission &amp; Objectives</a:t>
            </a:r>
          </a:p>
        </p:txBody>
      </p:sp>
      <p:sp>
        <p:nvSpPr>
          <p:cNvPr id="3" name="Content Placeholder 2">
            <a:extLst>
              <a:ext uri="{FF2B5EF4-FFF2-40B4-BE49-F238E27FC236}">
                <a16:creationId xmlns:a16="http://schemas.microsoft.com/office/drawing/2014/main" xmlns="" id="{FB6DA7A1-84CD-46DA-802F-C65D97C4EA00}"/>
              </a:ext>
            </a:extLst>
          </p:cNvPr>
          <p:cNvSpPr>
            <a:spLocks noGrp="1"/>
          </p:cNvSpPr>
          <p:nvPr>
            <p:ph idx="1"/>
          </p:nvPr>
        </p:nvSpPr>
        <p:spPr>
          <a:xfrm>
            <a:off x="457200" y="1295400"/>
            <a:ext cx="8229600" cy="4410232"/>
          </a:xfrm>
        </p:spPr>
        <p:txBody>
          <a:bodyPr>
            <a:normAutofit/>
          </a:bodyPr>
          <a:lstStyle/>
          <a:p>
            <a:pPr marL="0" indent="0">
              <a:buNone/>
            </a:pPr>
            <a:r>
              <a:rPr lang="en-US" sz="2400" u="sng" dirty="0">
                <a:solidFill>
                  <a:schemeClr val="bg1"/>
                </a:solidFill>
                <a:latin typeface="Arial" panose="020B0604020202020204" pitchFamily="34" charset="0"/>
                <a:cs typeface="Arial" panose="020B0604020202020204" pitchFamily="34" charset="0"/>
              </a:rPr>
              <a:t>Mission</a:t>
            </a:r>
          </a:p>
          <a:p>
            <a:pPr marL="0" indent="0">
              <a:buNone/>
            </a:pPr>
            <a:r>
              <a:rPr lang="en-US" sz="1800" dirty="0">
                <a:solidFill>
                  <a:schemeClr val="bg1"/>
                </a:solidFill>
                <a:latin typeface="Arial" panose="020B0604020202020204" pitchFamily="34" charset="0"/>
                <a:cs typeface="Arial" panose="020B0604020202020204" pitchFamily="34" charset="0"/>
              </a:rPr>
              <a:t>Building champions for social justice</a:t>
            </a:r>
          </a:p>
          <a:p>
            <a:pPr marL="0" indent="0">
              <a:buNone/>
            </a:pPr>
            <a:r>
              <a:rPr lang="en-US" sz="1800" dirty="0">
                <a:solidFill>
                  <a:schemeClr val="bg1"/>
                </a:solidFill>
                <a:latin typeface="Arial" panose="020B0604020202020204" pitchFamily="34" charset="0"/>
                <a:cs typeface="Arial" panose="020B0604020202020204" pitchFamily="34" charset="0"/>
              </a:rPr>
              <a:t> </a:t>
            </a:r>
          </a:p>
          <a:p>
            <a:pPr marL="0" indent="0">
              <a:buNone/>
            </a:pPr>
            <a:r>
              <a:rPr lang="en-US" sz="2400" u="sng" dirty="0">
                <a:solidFill>
                  <a:schemeClr val="bg1"/>
                </a:solidFill>
                <a:latin typeface="Arial" panose="020B0604020202020204" pitchFamily="34" charset="0"/>
                <a:cs typeface="Arial" panose="020B0604020202020204" pitchFamily="34" charset="0"/>
              </a:rPr>
              <a:t>Objectives</a:t>
            </a: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Reinforce the importance of diversity</a:t>
            </a:r>
          </a:p>
          <a:p>
            <a:pPr>
              <a:buFont typeface="+mj-lt"/>
              <a:buAutoNum type="arabicPeriod"/>
            </a:pPr>
            <a:r>
              <a:rPr lang="en-US" sz="1800" dirty="0">
                <a:solidFill>
                  <a:schemeClr val="bg1"/>
                </a:solidFill>
                <a:latin typeface="Arial" panose="020B0604020202020204" pitchFamily="34" charset="0"/>
                <a:cs typeface="Arial" panose="020B0604020202020204" pitchFamily="34" charset="0"/>
              </a:rPr>
              <a:t>Identify actions that may lead to injustice </a:t>
            </a:r>
            <a:endParaRPr lang="en-US" sz="1800" dirty="0" smtClean="0">
              <a:solidFill>
                <a:schemeClr val="bg1"/>
              </a:solidFill>
              <a:latin typeface="Arial" panose="020B0604020202020204" pitchFamily="34" charset="0"/>
              <a:cs typeface="Arial" panose="020B0604020202020204" pitchFamily="34" charset="0"/>
            </a:endParaRPr>
          </a:p>
          <a:p>
            <a:pPr>
              <a:buFont typeface="+mj-lt"/>
              <a:buAutoNum type="arabicPeriod"/>
            </a:pPr>
            <a:r>
              <a:rPr lang="en-US" sz="1800" dirty="0" smtClean="0">
                <a:solidFill>
                  <a:schemeClr val="bg1"/>
                </a:solidFill>
                <a:latin typeface="Arial" panose="020B0604020202020204" pitchFamily="34" charset="0"/>
                <a:cs typeface="Arial" panose="020B0604020202020204" pitchFamily="34" charset="0"/>
              </a:rPr>
              <a:t>Challenge </a:t>
            </a:r>
            <a:r>
              <a:rPr lang="en-US" sz="1800" dirty="0">
                <a:solidFill>
                  <a:schemeClr val="bg1"/>
                </a:solidFill>
                <a:latin typeface="Arial" panose="020B0604020202020204" pitchFamily="34" charset="0"/>
                <a:cs typeface="Arial" panose="020B0604020202020204" pitchFamily="34" charset="0"/>
              </a:rPr>
              <a:t>students to stand for justice </a:t>
            </a:r>
            <a:endParaRPr lang="en-US" sz="1800" dirty="0" smtClean="0">
              <a:solidFill>
                <a:schemeClr val="bg1"/>
              </a:solidFill>
              <a:latin typeface="Arial" panose="020B0604020202020204" pitchFamily="34" charset="0"/>
              <a:cs typeface="Arial" panose="020B0604020202020204" pitchFamily="34" charset="0"/>
            </a:endParaRPr>
          </a:p>
          <a:p>
            <a:pPr>
              <a:buFont typeface="+mj-lt"/>
              <a:buAutoNum type="arabicPeriod"/>
            </a:pPr>
            <a:r>
              <a:rPr lang="en-US" sz="1800" dirty="0" smtClean="0">
                <a:solidFill>
                  <a:schemeClr val="bg1"/>
                </a:solidFill>
                <a:latin typeface="Arial" panose="020B0604020202020204" pitchFamily="34" charset="0"/>
                <a:cs typeface="Arial" panose="020B0604020202020204" pitchFamily="34" charset="0"/>
              </a:rPr>
              <a:t>Encourage </a:t>
            </a:r>
            <a:r>
              <a:rPr lang="en-US" sz="1800" dirty="0">
                <a:solidFill>
                  <a:schemeClr val="bg1"/>
                </a:solidFill>
                <a:latin typeface="Arial" panose="020B0604020202020204" pitchFamily="34" charset="0"/>
                <a:cs typeface="Arial" panose="020B0604020202020204" pitchFamily="34" charset="0"/>
              </a:rPr>
              <a:t>the adoption of habits that support social justice</a:t>
            </a:r>
            <a:endParaRPr lang="en-US" sz="20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DBE25E02-0B04-44CD-80DE-54B5DF317652}"/>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 name="Picture 5">
            <a:extLst>
              <a:ext uri="{FF2B5EF4-FFF2-40B4-BE49-F238E27FC236}">
                <a16:creationId xmlns:a16="http://schemas.microsoft.com/office/drawing/2014/main" xmlns="" id="{9D46479F-774B-4E22-818F-EB05199C9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9"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2</a:t>
            </a:fld>
            <a:endParaRPr lang="en-US" dirty="0"/>
          </a:p>
        </p:txBody>
      </p:sp>
      <p:grpSp>
        <p:nvGrpSpPr>
          <p:cNvPr id="8" name="Group 7"/>
          <p:cNvGrpSpPr/>
          <p:nvPr/>
        </p:nvGrpSpPr>
        <p:grpSpPr>
          <a:xfrm>
            <a:off x="0" y="-161389"/>
            <a:ext cx="914400" cy="1151990"/>
            <a:chOff x="0" y="-161389"/>
            <a:chExt cx="914400" cy="1151990"/>
          </a:xfrm>
        </p:grpSpPr>
        <p:sp>
          <p:nvSpPr>
            <p:cNvPr id="10" name="Right Triangle 9">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06877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CBC9EAAE-FDF7-45ED-923E-6EA4C6E050D4}"/>
              </a:ext>
            </a:extLst>
          </p:cNvPr>
          <p:cNvSpPr/>
          <p:nvPr/>
        </p:nvSpPr>
        <p:spPr>
          <a:xfrm>
            <a:off x="0" y="5641059"/>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a:extLst>
              <a:ext uri="{FF2B5EF4-FFF2-40B4-BE49-F238E27FC236}">
                <a16:creationId xmlns="" xmlns:a16="http://schemas.microsoft.com/office/drawing/2014/main" id="{E586A378-FA70-489D-ACD3-DD04F3EE77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41059"/>
            <a:ext cx="1896090" cy="1228568"/>
          </a:xfrm>
          <a:prstGeom prst="rect">
            <a:avLst/>
          </a:prstGeom>
        </p:spPr>
      </p:pic>
      <p:sp>
        <p:nvSpPr>
          <p:cNvPr id="10"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3</a:t>
            </a:fld>
            <a:endParaRPr lang="en-US" dirty="0"/>
          </a:p>
        </p:txBody>
      </p:sp>
      <p:sp>
        <p:nvSpPr>
          <p:cNvPr id="13" name="Rectangle 12">
            <a:extLst>
              <a:ext uri="{FF2B5EF4-FFF2-40B4-BE49-F238E27FC236}">
                <a16:creationId xmlns="" xmlns:a16="http://schemas.microsoft.com/office/drawing/2014/main" id="{7D4B0D8F-FF4F-4CDF-96F6-71BE525A98E6}"/>
              </a:ext>
            </a:extLst>
          </p:cNvPr>
          <p:cNvSpPr/>
          <p:nvPr/>
        </p:nvSpPr>
        <p:spPr>
          <a:xfrm>
            <a:off x="0" y="-1"/>
            <a:ext cx="9144000" cy="1143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Arial" panose="020B0604020202020204" pitchFamily="34" charset="0"/>
                <a:cs typeface="Arial" panose="020B0604020202020204" pitchFamily="34" charset="0"/>
              </a:rPr>
              <a:t>AGENDA</a:t>
            </a:r>
            <a:endParaRPr lang="en-US" sz="2400" dirty="0">
              <a:solidFill>
                <a:schemeClr val="bg1"/>
              </a:solidFill>
              <a:latin typeface="Arial" panose="020B0604020202020204" pitchFamily="34" charset="0"/>
              <a:cs typeface="Arial" panose="020B0604020202020204" pitchFamily="34" charset="0"/>
            </a:endParaRPr>
          </a:p>
        </p:txBody>
      </p:sp>
      <p:sp>
        <p:nvSpPr>
          <p:cNvPr id="2" name="Rectangle 1"/>
          <p:cNvSpPr/>
          <p:nvPr/>
        </p:nvSpPr>
        <p:spPr>
          <a:xfrm>
            <a:off x="934329" y="1447800"/>
            <a:ext cx="7281555" cy="403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u="sng" dirty="0">
              <a:solidFill>
                <a:schemeClr val="tx1"/>
              </a:solidFill>
              <a:latin typeface="Arial" panose="020B0604020202020204" pitchFamily="34" charset="0"/>
              <a:cs typeface="Arial" panose="020B0604020202020204" pitchFamily="34" charset="0"/>
            </a:endParaRPr>
          </a:p>
          <a:p>
            <a:r>
              <a:rPr lang="en-US" u="sng" dirty="0">
                <a:solidFill>
                  <a:schemeClr val="tx1"/>
                </a:solidFill>
                <a:latin typeface="Arial" panose="020B0604020202020204" pitchFamily="34" charset="0"/>
                <a:cs typeface="Arial" panose="020B0604020202020204" pitchFamily="34" charset="0"/>
              </a:rPr>
              <a:t>Module </a:t>
            </a:r>
            <a:r>
              <a:rPr lang="en-US" u="sng" dirty="0" smtClean="0">
                <a:solidFill>
                  <a:schemeClr val="tx1"/>
                </a:solidFill>
                <a:latin typeface="Arial" panose="020B0604020202020204" pitchFamily="34" charset="0"/>
                <a:cs typeface="Arial" panose="020B0604020202020204" pitchFamily="34" charset="0"/>
              </a:rPr>
              <a:t>3</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u="sng" dirty="0" smtClean="0">
                <a:solidFill>
                  <a:schemeClr val="tx1"/>
                </a:solidFill>
                <a:latin typeface="Arial" panose="020B0604020202020204" pitchFamily="34" charset="0"/>
                <a:cs typeface="Arial" panose="020B0604020202020204" pitchFamily="34" charset="0"/>
              </a:rPr>
              <a:t>Charts</a:t>
            </a:r>
            <a:endParaRPr lang="en-US" u="sng"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tabLst>
                <a:tab pos="5541963" algn="l"/>
                <a:tab pos="6515100" algn="l"/>
              </a:tabLst>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tabLst>
                <a:tab pos="5541963" algn="l"/>
                <a:tab pos="6515100" algn="l"/>
              </a:tabLst>
            </a:pPr>
            <a:r>
              <a:rPr lang="en-US" dirty="0" smtClean="0">
                <a:solidFill>
                  <a:schemeClr val="tx1"/>
                </a:solidFill>
                <a:latin typeface="Arial" panose="020B0604020202020204" pitchFamily="34" charset="0"/>
                <a:cs typeface="Arial" panose="020B0604020202020204" pitchFamily="34" charset="0"/>
              </a:rPr>
              <a:t>Table Top exercise</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4 - 7</a:t>
            </a:r>
            <a:r>
              <a:rPr lang="en-US"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tabLst>
                <a:tab pos="5541963" algn="l"/>
                <a:tab pos="6515100" algn="l"/>
              </a:tabLst>
            </a:pPr>
            <a:r>
              <a:rPr lang="en-US" dirty="0" smtClean="0">
                <a:solidFill>
                  <a:schemeClr val="tx1"/>
                </a:solidFill>
                <a:latin typeface="Arial" panose="020B0604020202020204" pitchFamily="34" charset="0"/>
                <a:cs typeface="Arial" panose="020B0604020202020204" pitchFamily="34" charset="0"/>
              </a:rPr>
              <a:t>Mindbugs		8 -10</a:t>
            </a:r>
          </a:p>
          <a:p>
            <a:pPr marL="342900" indent="-342900">
              <a:buFont typeface="+mj-lt"/>
              <a:buAutoNum type="arabicPeriod"/>
              <a:tabLst>
                <a:tab pos="5541963" algn="l"/>
                <a:tab pos="6515100" algn="l"/>
              </a:tabLst>
            </a:pPr>
            <a:endParaRPr lang="en-US"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tabLst>
                <a:tab pos="5541963" algn="l"/>
                <a:tab pos="6515100" algn="l"/>
              </a:tabLst>
            </a:pPr>
            <a:r>
              <a:rPr lang="en-US" dirty="0" smtClean="0">
                <a:solidFill>
                  <a:schemeClr val="tx1"/>
                </a:solidFill>
                <a:latin typeface="Arial" panose="020B0604020202020204" pitchFamily="34" charset="0"/>
                <a:cs typeface="Arial" panose="020B0604020202020204" pitchFamily="34" charset="0"/>
              </a:rPr>
              <a:t>The Power of Habits	   	11-15</a:t>
            </a:r>
          </a:p>
          <a:p>
            <a:pPr marL="342900" indent="-342900">
              <a:buFont typeface="+mj-lt"/>
              <a:buAutoNum type="arabicPeriod"/>
              <a:tabLst>
                <a:tab pos="5541963" algn="l"/>
                <a:tab pos="6515100" algn="l"/>
              </a:tabLst>
            </a:pPr>
            <a:endParaRPr lang="en-US" dirty="0" smtClean="0">
              <a:solidFill>
                <a:schemeClr val="tx1"/>
              </a:solidFill>
              <a:latin typeface="Arial" panose="020B0604020202020204" pitchFamily="34" charset="0"/>
              <a:cs typeface="Arial" panose="020B0604020202020204" pitchFamily="34" charset="0"/>
            </a:endParaRPr>
          </a:p>
          <a:p>
            <a:pPr marL="342900" indent="-342900">
              <a:buFont typeface="+mj-lt"/>
              <a:buAutoNum type="arabicPeriod"/>
              <a:tabLst>
                <a:tab pos="5541963" algn="l"/>
                <a:tab pos="6515100" algn="l"/>
              </a:tabLst>
            </a:pPr>
            <a:r>
              <a:rPr lang="en-US" dirty="0" smtClean="0">
                <a:solidFill>
                  <a:schemeClr val="tx1"/>
                </a:solidFill>
                <a:latin typeface="Arial" panose="020B0604020202020204" pitchFamily="34" charset="0"/>
                <a:cs typeface="Arial" panose="020B0604020202020204" pitchFamily="34" charset="0"/>
              </a:rPr>
              <a:t>Scorecard check up		16</a:t>
            </a:r>
          </a:p>
          <a:p>
            <a:pPr marL="342900" indent="-342900">
              <a:buFont typeface="+mj-lt"/>
              <a:buAutoNum type="arabicPeriod"/>
              <a:tabLst>
                <a:tab pos="5541963" algn="l"/>
                <a:tab pos="6515100" algn="l"/>
              </a:tabLst>
            </a:pPr>
            <a:endParaRPr lang="en-US" dirty="0">
              <a:solidFill>
                <a:schemeClr val="tx1"/>
              </a:solidFill>
              <a:latin typeface="Arial" panose="020B0604020202020204" pitchFamily="34" charset="0"/>
              <a:cs typeface="Arial" panose="020B0604020202020204" pitchFamily="34" charset="0"/>
            </a:endParaRPr>
          </a:p>
          <a:p>
            <a:pPr marL="342900" indent="-342900">
              <a:buFont typeface="+mj-lt"/>
              <a:buAutoNum type="arabicPeriod"/>
              <a:tabLst>
                <a:tab pos="5541963" algn="l"/>
                <a:tab pos="6515100" algn="l"/>
              </a:tabLst>
            </a:pPr>
            <a:r>
              <a:rPr lang="en-US" dirty="0" smtClean="0">
                <a:solidFill>
                  <a:schemeClr val="tx1"/>
                </a:solidFill>
                <a:latin typeface="Arial" panose="020B0604020202020204" pitchFamily="34" charset="0"/>
                <a:cs typeface="Arial" panose="020B0604020202020204" pitchFamily="34" charset="0"/>
              </a:rPr>
              <a:t>Reflection		17</a:t>
            </a:r>
            <a:r>
              <a:rPr lang="en-US" dirty="0">
                <a:solidFill>
                  <a:schemeClr val="tx1"/>
                </a:solidFill>
                <a:latin typeface="Arial" panose="020B0604020202020204" pitchFamily="34" charset="0"/>
                <a:cs typeface="Arial" panose="020B0604020202020204" pitchFamily="34" charset="0"/>
              </a:rPr>
              <a:t>				 	</a:t>
            </a:r>
          </a:p>
          <a:p>
            <a:pPr marL="342900" indent="-342900">
              <a:buFont typeface="+mj-lt"/>
              <a:buAutoNum type="arabicPeriod"/>
              <a:tabLst>
                <a:tab pos="5541963" algn="l"/>
                <a:tab pos="6515100" algn="l"/>
              </a:tabLst>
            </a:pPr>
            <a:endParaRPr lang="en-US" dirty="0">
              <a:solidFill>
                <a:schemeClr val="tx1"/>
              </a:solidFill>
              <a:latin typeface="Arial" panose="020B0604020202020204" pitchFamily="34" charset="0"/>
              <a:cs typeface="Arial" panose="020B0604020202020204" pitchFamily="34" charset="0"/>
            </a:endParaRPr>
          </a:p>
        </p:txBody>
      </p:sp>
      <p:sp>
        <p:nvSpPr>
          <p:cNvPr id="7" name="Right Triangle 6">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532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4</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Compare Two Tables</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grpSp>
        <p:nvGrpSpPr>
          <p:cNvPr id="3" name="Group 2"/>
          <p:cNvGrpSpPr/>
          <p:nvPr/>
        </p:nvGrpSpPr>
        <p:grpSpPr>
          <a:xfrm>
            <a:off x="2838898" y="1524000"/>
            <a:ext cx="5561704" cy="3829050"/>
            <a:chOff x="1791148" y="1514475"/>
            <a:chExt cx="5561704" cy="3829050"/>
          </a:xfrm>
        </p:grpSpPr>
        <p:pic>
          <p:nvPicPr>
            <p:cNvPr id="21" name="Picture 20">
              <a:extLst>
                <a:ext uri="{FF2B5EF4-FFF2-40B4-BE49-F238E27FC236}">
                  <a16:creationId xmlns="" xmlns:a16="http://schemas.microsoft.com/office/drawing/2014/main" id="{02C0D1A8-E8FE-44E7-AA06-CB6AEB795B75}"/>
                </a:ext>
              </a:extLst>
            </p:cNvPr>
            <p:cNvPicPr>
              <a:picLocks noChangeAspect="1"/>
            </p:cNvPicPr>
            <p:nvPr/>
          </p:nvPicPr>
          <p:blipFill rotWithShape="1">
            <a:blip r:embed="rId4">
              <a:extLst>
                <a:ext uri="{28A0092B-C50C-407E-A947-70E740481C1C}">
                  <a14:useLocalDpi xmlns:a14="http://schemas.microsoft.com/office/drawing/2010/main" val="0"/>
                </a:ext>
              </a:extLst>
            </a:blip>
            <a:srcRect l="17048" r="19067"/>
            <a:stretch/>
          </p:blipFill>
          <p:spPr>
            <a:xfrm>
              <a:off x="1791148" y="1514475"/>
              <a:ext cx="5561704" cy="3829050"/>
            </a:xfrm>
            <a:prstGeom prst="rect">
              <a:avLst/>
            </a:prstGeom>
          </p:spPr>
        </p:pic>
        <p:sp>
          <p:nvSpPr>
            <p:cNvPr id="2" name="Rectangle 1"/>
            <p:cNvSpPr/>
            <p:nvPr/>
          </p:nvSpPr>
          <p:spPr>
            <a:xfrm>
              <a:off x="2971800" y="1514475"/>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a:t>
              </a:r>
              <a:r>
                <a:rPr lang="en-US" dirty="0" smtClean="0"/>
                <a:t>A</a:t>
              </a:r>
              <a:endParaRPr lang="en-US" dirty="0"/>
            </a:p>
          </p:txBody>
        </p:sp>
        <p:sp>
          <p:nvSpPr>
            <p:cNvPr id="12" name="Rectangle 11"/>
            <p:cNvSpPr/>
            <p:nvPr/>
          </p:nvSpPr>
          <p:spPr>
            <a:xfrm>
              <a:off x="5048250" y="2166937"/>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B</a:t>
              </a:r>
              <a:r>
                <a:rPr lang="en-US" dirty="0" smtClean="0"/>
                <a:t>A</a:t>
              </a:r>
              <a:endParaRPr lang="en-US" dirty="0"/>
            </a:p>
          </p:txBody>
        </p:sp>
      </p:grpSp>
      <p:sp>
        <p:nvSpPr>
          <p:cNvPr id="4" name="Rectangle 3"/>
          <p:cNvSpPr/>
          <p:nvPr/>
        </p:nvSpPr>
        <p:spPr>
          <a:xfrm>
            <a:off x="381000" y="1524000"/>
            <a:ext cx="2457898" cy="15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Which table is:</a:t>
            </a:r>
          </a:p>
          <a:p>
            <a:pPr lvl="1"/>
            <a:r>
              <a:rPr lang="en-US" b="1" dirty="0" smtClean="0"/>
              <a:t>Longer? ____</a:t>
            </a:r>
          </a:p>
          <a:p>
            <a:pPr lvl="1"/>
            <a:r>
              <a:rPr lang="en-US" b="1" dirty="0" smtClean="0"/>
              <a:t>Wider?  ____</a:t>
            </a:r>
            <a:endParaRPr lang="en-US" b="1" dirty="0"/>
          </a:p>
        </p:txBody>
      </p:sp>
    </p:spTree>
    <p:extLst>
      <p:ext uri="{BB962C8B-B14F-4D97-AF65-F5344CB8AC3E}">
        <p14:creationId xmlns:p14="http://schemas.microsoft.com/office/powerpoint/2010/main" val="2904619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5</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Lay Parallelogram over tables</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21" name="Picture 20">
            <a:extLst>
              <a:ext uri="{FF2B5EF4-FFF2-40B4-BE49-F238E27FC236}">
                <a16:creationId xmlns="" xmlns:a16="http://schemas.microsoft.com/office/drawing/2014/main" id="{02C0D1A8-E8FE-44E7-AA06-CB6AEB795B75}"/>
              </a:ext>
            </a:extLst>
          </p:cNvPr>
          <p:cNvPicPr>
            <a:picLocks noChangeAspect="1"/>
          </p:cNvPicPr>
          <p:nvPr/>
        </p:nvPicPr>
        <p:blipFill rotWithShape="1">
          <a:blip r:embed="rId4">
            <a:extLst>
              <a:ext uri="{28A0092B-C50C-407E-A947-70E740481C1C}">
                <a14:useLocalDpi xmlns:a14="http://schemas.microsoft.com/office/drawing/2010/main" val="0"/>
              </a:ext>
            </a:extLst>
          </a:blip>
          <a:srcRect l="17048" r="19067"/>
          <a:stretch/>
        </p:blipFill>
        <p:spPr>
          <a:xfrm>
            <a:off x="1791148" y="1514475"/>
            <a:ext cx="5561704" cy="3829050"/>
          </a:xfrm>
          <a:prstGeom prst="rect">
            <a:avLst/>
          </a:prstGeom>
        </p:spPr>
      </p:pic>
      <p:grpSp>
        <p:nvGrpSpPr>
          <p:cNvPr id="12" name="Group 11"/>
          <p:cNvGrpSpPr/>
          <p:nvPr/>
        </p:nvGrpSpPr>
        <p:grpSpPr>
          <a:xfrm>
            <a:off x="457200" y="1900292"/>
            <a:ext cx="1619004" cy="2173264"/>
            <a:chOff x="2419596" y="1895692"/>
            <a:chExt cx="1619004" cy="2173264"/>
          </a:xfrm>
        </p:grpSpPr>
        <p:cxnSp>
          <p:nvCxnSpPr>
            <p:cNvPr id="4" name="Straight Connector 3"/>
            <p:cNvCxnSpPr/>
            <p:nvPr/>
          </p:nvCxnSpPr>
          <p:spPr>
            <a:xfrm rot="-120000">
              <a:off x="2971800" y="19050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60000" flipH="1">
              <a:off x="2438400" y="1905000"/>
              <a:ext cx="533400" cy="2159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05200" y="1895692"/>
              <a:ext cx="532908" cy="2173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419596" y="4064465"/>
              <a:ext cx="1085604" cy="4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971800" y="1514475"/>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a:t>
            </a:r>
            <a:r>
              <a:rPr lang="en-US" dirty="0" smtClean="0"/>
              <a:t>A</a:t>
            </a:r>
            <a:endParaRPr lang="en-US" dirty="0"/>
          </a:p>
        </p:txBody>
      </p:sp>
      <p:sp>
        <p:nvSpPr>
          <p:cNvPr id="34" name="Rectangle 33"/>
          <p:cNvSpPr/>
          <p:nvPr/>
        </p:nvSpPr>
        <p:spPr>
          <a:xfrm>
            <a:off x="5029200" y="2176462"/>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B</a:t>
            </a:r>
            <a:r>
              <a:rPr lang="en-US" dirty="0" smtClean="0"/>
              <a:t>A</a:t>
            </a:r>
            <a:endParaRPr lang="en-US" dirty="0"/>
          </a:p>
        </p:txBody>
      </p:sp>
      <p:sp>
        <p:nvSpPr>
          <p:cNvPr id="35" name="Rectangle 34"/>
          <p:cNvSpPr/>
          <p:nvPr/>
        </p:nvSpPr>
        <p:spPr>
          <a:xfrm>
            <a:off x="742704" y="1557337"/>
            <a:ext cx="1771896"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Parallelogram</a:t>
            </a:r>
            <a:endParaRPr lang="en-US" dirty="0"/>
          </a:p>
        </p:txBody>
      </p:sp>
    </p:spTree>
    <p:extLst>
      <p:ext uri="{BB962C8B-B14F-4D97-AF65-F5344CB8AC3E}">
        <p14:creationId xmlns:p14="http://schemas.microsoft.com/office/powerpoint/2010/main" val="1039741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6</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Table Top Match</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21" name="Picture 20">
            <a:extLst>
              <a:ext uri="{FF2B5EF4-FFF2-40B4-BE49-F238E27FC236}">
                <a16:creationId xmlns="" xmlns:a16="http://schemas.microsoft.com/office/drawing/2014/main" id="{02C0D1A8-E8FE-44E7-AA06-CB6AEB795B75}"/>
              </a:ext>
            </a:extLst>
          </p:cNvPr>
          <p:cNvPicPr>
            <a:picLocks noChangeAspect="1"/>
          </p:cNvPicPr>
          <p:nvPr/>
        </p:nvPicPr>
        <p:blipFill rotWithShape="1">
          <a:blip r:embed="rId4">
            <a:extLst>
              <a:ext uri="{28A0092B-C50C-407E-A947-70E740481C1C}">
                <a14:useLocalDpi xmlns:a14="http://schemas.microsoft.com/office/drawing/2010/main" val="0"/>
              </a:ext>
            </a:extLst>
          </a:blip>
          <a:srcRect l="17048" r="19067"/>
          <a:stretch/>
        </p:blipFill>
        <p:spPr>
          <a:xfrm>
            <a:off x="1791148" y="1514475"/>
            <a:ext cx="5561704" cy="3829050"/>
          </a:xfrm>
          <a:prstGeom prst="rect">
            <a:avLst/>
          </a:prstGeom>
        </p:spPr>
      </p:pic>
      <p:grpSp>
        <p:nvGrpSpPr>
          <p:cNvPr id="12" name="Group 11"/>
          <p:cNvGrpSpPr/>
          <p:nvPr/>
        </p:nvGrpSpPr>
        <p:grpSpPr>
          <a:xfrm>
            <a:off x="457200" y="1900292"/>
            <a:ext cx="1619004" cy="2173264"/>
            <a:chOff x="2419596" y="1895692"/>
            <a:chExt cx="1619004" cy="2173264"/>
          </a:xfrm>
        </p:grpSpPr>
        <p:cxnSp>
          <p:nvCxnSpPr>
            <p:cNvPr id="4" name="Straight Connector 3"/>
            <p:cNvCxnSpPr/>
            <p:nvPr/>
          </p:nvCxnSpPr>
          <p:spPr>
            <a:xfrm rot="-120000">
              <a:off x="2971800" y="19050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60000" flipH="1">
              <a:off x="2438400" y="1905000"/>
              <a:ext cx="533400" cy="2159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05200" y="1895692"/>
              <a:ext cx="532908" cy="2173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419596" y="4064465"/>
              <a:ext cx="1085604" cy="4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409579" y="1881893"/>
            <a:ext cx="1619004" cy="2173264"/>
            <a:chOff x="2419596" y="1895692"/>
            <a:chExt cx="1619004" cy="2173264"/>
          </a:xfrm>
        </p:grpSpPr>
        <p:cxnSp>
          <p:nvCxnSpPr>
            <p:cNvPr id="24" name="Straight Connector 23"/>
            <p:cNvCxnSpPr/>
            <p:nvPr/>
          </p:nvCxnSpPr>
          <p:spPr>
            <a:xfrm rot="-120000">
              <a:off x="2971800" y="19050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60000" flipH="1">
              <a:off x="2438400" y="1905000"/>
              <a:ext cx="533400" cy="2159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505200" y="1895692"/>
              <a:ext cx="532908" cy="2173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2419596" y="4064465"/>
              <a:ext cx="1085604" cy="4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971800" y="1514475"/>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a:t>
            </a:r>
            <a:r>
              <a:rPr lang="en-US" dirty="0" smtClean="0"/>
              <a:t>A</a:t>
            </a:r>
            <a:endParaRPr lang="en-US" dirty="0"/>
          </a:p>
        </p:txBody>
      </p:sp>
      <p:sp>
        <p:nvSpPr>
          <p:cNvPr id="34" name="Rectangle 33"/>
          <p:cNvSpPr/>
          <p:nvPr/>
        </p:nvSpPr>
        <p:spPr>
          <a:xfrm>
            <a:off x="5029200" y="2176462"/>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B</a:t>
            </a:r>
            <a:r>
              <a:rPr lang="en-US" dirty="0" smtClean="0"/>
              <a:t>A</a:t>
            </a:r>
            <a:endParaRPr lang="en-US" dirty="0"/>
          </a:p>
        </p:txBody>
      </p:sp>
      <p:sp>
        <p:nvSpPr>
          <p:cNvPr id="35" name="Rectangle 34"/>
          <p:cNvSpPr/>
          <p:nvPr/>
        </p:nvSpPr>
        <p:spPr>
          <a:xfrm>
            <a:off x="838201" y="1557337"/>
            <a:ext cx="1571378"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Parallelogram</a:t>
            </a:r>
            <a:endParaRPr lang="en-US" dirty="0"/>
          </a:p>
        </p:txBody>
      </p:sp>
      <p:sp>
        <p:nvSpPr>
          <p:cNvPr id="2" name="Rectangle 1"/>
          <p:cNvSpPr/>
          <p:nvPr/>
        </p:nvSpPr>
        <p:spPr>
          <a:xfrm>
            <a:off x="724349" y="2532132"/>
            <a:ext cx="106679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Matches Table A</a:t>
            </a:r>
            <a:endParaRPr lang="en-US" dirty="0">
              <a:solidFill>
                <a:schemeClr val="tx1"/>
              </a:solidFill>
            </a:endParaRPr>
          </a:p>
        </p:txBody>
      </p:sp>
    </p:spTree>
    <p:extLst>
      <p:ext uri="{BB962C8B-B14F-4D97-AF65-F5344CB8AC3E}">
        <p14:creationId xmlns:p14="http://schemas.microsoft.com/office/powerpoint/2010/main" val="35246688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7</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Things are not always as they appear</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21" name="Picture 20">
            <a:extLst>
              <a:ext uri="{FF2B5EF4-FFF2-40B4-BE49-F238E27FC236}">
                <a16:creationId xmlns="" xmlns:a16="http://schemas.microsoft.com/office/drawing/2014/main" id="{02C0D1A8-E8FE-44E7-AA06-CB6AEB795B75}"/>
              </a:ext>
            </a:extLst>
          </p:cNvPr>
          <p:cNvPicPr>
            <a:picLocks noChangeAspect="1"/>
          </p:cNvPicPr>
          <p:nvPr/>
        </p:nvPicPr>
        <p:blipFill rotWithShape="1">
          <a:blip r:embed="rId4">
            <a:extLst>
              <a:ext uri="{28A0092B-C50C-407E-A947-70E740481C1C}">
                <a14:useLocalDpi xmlns:a14="http://schemas.microsoft.com/office/drawing/2010/main" val="0"/>
              </a:ext>
            </a:extLst>
          </a:blip>
          <a:srcRect l="17048" r="19067"/>
          <a:stretch/>
        </p:blipFill>
        <p:spPr>
          <a:xfrm>
            <a:off x="1791148" y="1514475"/>
            <a:ext cx="5561704" cy="3829050"/>
          </a:xfrm>
          <a:prstGeom prst="rect">
            <a:avLst/>
          </a:prstGeom>
        </p:spPr>
      </p:pic>
      <p:grpSp>
        <p:nvGrpSpPr>
          <p:cNvPr id="12" name="Group 11"/>
          <p:cNvGrpSpPr/>
          <p:nvPr/>
        </p:nvGrpSpPr>
        <p:grpSpPr>
          <a:xfrm>
            <a:off x="457200" y="1900292"/>
            <a:ext cx="1619004" cy="2173264"/>
            <a:chOff x="2419596" y="1895692"/>
            <a:chExt cx="1619004" cy="2173264"/>
          </a:xfrm>
        </p:grpSpPr>
        <p:cxnSp>
          <p:nvCxnSpPr>
            <p:cNvPr id="4" name="Straight Connector 3"/>
            <p:cNvCxnSpPr/>
            <p:nvPr/>
          </p:nvCxnSpPr>
          <p:spPr>
            <a:xfrm rot="-120000">
              <a:off x="2971800" y="19050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60000" flipH="1">
              <a:off x="2438400" y="1905000"/>
              <a:ext cx="533400" cy="2159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3505200" y="1895692"/>
              <a:ext cx="532908" cy="2173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2419596" y="4064465"/>
              <a:ext cx="1085604" cy="4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rot="4474829">
            <a:off x="4920980" y="2003761"/>
            <a:ext cx="1619004" cy="2173264"/>
            <a:chOff x="2419596" y="1895692"/>
            <a:chExt cx="1619004" cy="2173264"/>
          </a:xfrm>
        </p:grpSpPr>
        <p:cxnSp>
          <p:nvCxnSpPr>
            <p:cNvPr id="29" name="Straight Connector 28"/>
            <p:cNvCxnSpPr/>
            <p:nvPr/>
          </p:nvCxnSpPr>
          <p:spPr>
            <a:xfrm rot="-120000">
              <a:off x="2971800" y="1905000"/>
              <a:ext cx="1066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60000" flipH="1">
              <a:off x="2438400" y="1905000"/>
              <a:ext cx="533400" cy="21594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505200" y="1895692"/>
              <a:ext cx="532908" cy="21732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2419596" y="4064465"/>
              <a:ext cx="1085604" cy="44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Rectangle 32"/>
          <p:cNvSpPr/>
          <p:nvPr/>
        </p:nvSpPr>
        <p:spPr>
          <a:xfrm>
            <a:off x="2971800" y="1514475"/>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A</a:t>
            </a:r>
            <a:r>
              <a:rPr lang="en-US" dirty="0" smtClean="0"/>
              <a:t>A</a:t>
            </a:r>
            <a:endParaRPr lang="en-US" dirty="0"/>
          </a:p>
        </p:txBody>
      </p:sp>
      <p:sp>
        <p:nvSpPr>
          <p:cNvPr id="34" name="Rectangle 33"/>
          <p:cNvSpPr/>
          <p:nvPr/>
        </p:nvSpPr>
        <p:spPr>
          <a:xfrm>
            <a:off x="5029200" y="2176462"/>
            <a:ext cx="1143000"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Table B</a:t>
            </a:r>
            <a:r>
              <a:rPr lang="en-US" dirty="0" smtClean="0"/>
              <a:t>A</a:t>
            </a:r>
            <a:endParaRPr lang="en-US" dirty="0"/>
          </a:p>
        </p:txBody>
      </p:sp>
      <p:sp>
        <p:nvSpPr>
          <p:cNvPr id="35" name="Rectangle 34"/>
          <p:cNvSpPr/>
          <p:nvPr/>
        </p:nvSpPr>
        <p:spPr>
          <a:xfrm>
            <a:off x="742704" y="1557337"/>
            <a:ext cx="1771896" cy="219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Parallelogram</a:t>
            </a:r>
            <a:endParaRPr lang="en-US" dirty="0"/>
          </a:p>
        </p:txBody>
      </p:sp>
      <p:sp>
        <p:nvSpPr>
          <p:cNvPr id="36" name="Rectangle 35"/>
          <p:cNvSpPr/>
          <p:nvPr/>
        </p:nvSpPr>
        <p:spPr>
          <a:xfrm>
            <a:off x="5341339" y="2612913"/>
            <a:ext cx="1066799"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Matches Table B</a:t>
            </a:r>
            <a:endParaRPr lang="en-US" dirty="0">
              <a:solidFill>
                <a:schemeClr val="tx1"/>
              </a:solidFill>
            </a:endParaRPr>
          </a:p>
        </p:txBody>
      </p:sp>
    </p:spTree>
    <p:extLst>
      <p:ext uri="{BB962C8B-B14F-4D97-AF65-F5344CB8AC3E}">
        <p14:creationId xmlns:p14="http://schemas.microsoft.com/office/powerpoint/2010/main" val="3524668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8</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0"/>
            <a:ext cx="9163929" cy="1143000"/>
          </a:xfrm>
          <a:solidFill>
            <a:schemeClr val="tx2">
              <a:lumMod val="40000"/>
              <a:lumOff val="60000"/>
            </a:schemeClr>
          </a:solidFill>
        </p:spPr>
        <p:txBody>
          <a:bodyPr>
            <a:normAutofit/>
          </a:bodyPr>
          <a:lstStyle/>
          <a:p>
            <a:r>
              <a:rPr lang="en-US" sz="2400" b="1" dirty="0" smtClean="0">
                <a:solidFill>
                  <a:schemeClr val="tx2"/>
                </a:solidFill>
                <a:latin typeface="Arial" panose="020B0604020202020204" pitchFamily="34" charset="0"/>
                <a:cs typeface="Arial" panose="020B0604020202020204" pitchFamily="34" charset="0"/>
              </a:rPr>
              <a:t>Mindbugs</a:t>
            </a:r>
            <a:endParaRPr lang="en-US" sz="2400" b="1" dirty="0">
              <a:solidFill>
                <a:schemeClr val="tx2"/>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sp>
        <p:nvSpPr>
          <p:cNvPr id="2" name="Rectangle 1"/>
          <p:cNvSpPr/>
          <p:nvPr/>
        </p:nvSpPr>
        <p:spPr>
          <a:xfrm>
            <a:off x="817269" y="1371600"/>
            <a:ext cx="7564731" cy="304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dirty="0">
                <a:solidFill>
                  <a:schemeClr val="tx1"/>
                </a:solidFill>
              </a:rPr>
              <a:t>Mindbugs are defined as follows:</a:t>
            </a:r>
            <a:br>
              <a:rPr lang="en-US" sz="2000" dirty="0">
                <a:solidFill>
                  <a:schemeClr val="tx1"/>
                </a:solidFill>
              </a:rPr>
            </a:br>
            <a:r>
              <a:rPr lang="en-US" sz="2000" dirty="0">
                <a:solidFill>
                  <a:schemeClr val="tx1"/>
                </a:solidFill>
              </a:rPr>
              <a:t>“Ingrained habits of thought that lead to errors in how we perceive, remember, reason and make decisions</a:t>
            </a:r>
            <a:r>
              <a:rPr lang="en-US" sz="2000" dirty="0" smtClean="0">
                <a:solidFill>
                  <a:schemeClr val="tx1"/>
                </a:solidFill>
              </a:rPr>
              <a:t>.”</a:t>
            </a:r>
          </a:p>
          <a:p>
            <a:endParaRPr lang="en-US" sz="2000" dirty="0">
              <a:solidFill>
                <a:schemeClr val="tx1"/>
              </a:solidFill>
            </a:endParaRPr>
          </a:p>
          <a:p>
            <a:r>
              <a:rPr lang="en-US" sz="2000" dirty="0">
                <a:solidFill>
                  <a:schemeClr val="tx1"/>
                </a:solidFill>
              </a:rPr>
              <a:t>Social mindbugs are about how we make decisions about people. They “can give us both false feelings of faith in people we perhaps shouldn’t trust and the opposite – feelings of distrust towards those whom we perhaps should trust” – all because of the social group to which they belong (or to which we think they belong!).</a:t>
            </a:r>
            <a:endParaRPr lang="en-US" sz="2000" dirty="0" smtClean="0">
              <a:solidFill>
                <a:schemeClr val="tx1"/>
              </a:solidFill>
            </a:endParaRPr>
          </a:p>
          <a:p>
            <a:endParaRPr lang="en-US" sz="2000" dirty="0">
              <a:solidFill>
                <a:schemeClr val="tx1"/>
              </a:solidFill>
              <a:latin typeface="Arial" panose="020B0604020202020204" pitchFamily="34" charset="0"/>
              <a:cs typeface="Arial" panose="020B0604020202020204" pitchFamily="34" charset="0"/>
            </a:endParaRPr>
          </a:p>
        </p:txBody>
      </p:sp>
      <p:sp>
        <p:nvSpPr>
          <p:cNvPr id="20" name="Right Triangle 19">
            <a:extLst>
              <a:ext uri="{FF2B5EF4-FFF2-40B4-BE49-F238E27FC236}">
                <a16:creationId xmlns="" xmlns:a16="http://schemas.microsoft.com/office/drawing/2014/main" id="{3E93A712-1305-4751-9338-C9371B463506}"/>
              </a:ext>
            </a:extLst>
          </p:cNvPr>
          <p:cNvSpPr/>
          <p:nvPr/>
        </p:nvSpPr>
        <p:spPr>
          <a:xfrm rot="5400000">
            <a:off x="-38100" y="38101"/>
            <a:ext cx="990600" cy="9144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 xmlns:a16="http://schemas.microsoft.com/office/drawing/2014/main" id="{FB5D6D8B-344C-47D4-9C7F-EDAAFEE6E9A9}"/>
              </a:ext>
            </a:extLst>
          </p:cNvPr>
          <p:cNvSpPr/>
          <p:nvPr/>
        </p:nvSpPr>
        <p:spPr>
          <a:xfrm rot="18713299">
            <a:off x="-185726" y="219611"/>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TEACHER</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196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1A5B7B-CB1D-4A5F-964C-93191600DC28}"/>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buFont typeface="+mj-lt"/>
              <a:buAutoNum type="arabicPeriod"/>
            </a:pPr>
            <a:endParaRPr lang="en-US" sz="1200" dirty="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xmlns="" id="{071A89D8-BB88-4BEB-BBC1-CB6B2E8E934F}"/>
              </a:ext>
            </a:extLst>
          </p:cNvPr>
          <p:cNvSpPr/>
          <p:nvPr/>
        </p:nvSpPr>
        <p:spPr>
          <a:xfrm>
            <a:off x="0" y="5629432"/>
            <a:ext cx="9144000" cy="12285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49478">
              <a:defRPr/>
            </a:pPr>
            <a:r>
              <a:rPr lang="en-US" dirty="0">
                <a:hlinkClick r:id="rId3"/>
              </a:rPr>
              <a:t>https://thekellyway.org/mindbugs</a:t>
            </a:r>
            <a:r>
              <a:rPr lang="en-US" dirty="0" smtClean="0">
                <a:hlinkClick r:id="rId3"/>
              </a:rPr>
              <a:t>/</a:t>
            </a:r>
            <a:endParaRPr lang="en-US" dirty="0" smtClean="0"/>
          </a:p>
          <a:p>
            <a:pPr defTabSz="949478">
              <a:defRPr/>
            </a:pPr>
            <a:endParaRPr lang="en-US" dirty="0"/>
          </a:p>
        </p:txBody>
      </p:sp>
      <p:pic>
        <p:nvPicPr>
          <p:cNvPr id="15" name="Picture 14">
            <a:extLst>
              <a:ext uri="{FF2B5EF4-FFF2-40B4-BE49-F238E27FC236}">
                <a16:creationId xmlns:a16="http://schemas.microsoft.com/office/drawing/2014/main" xmlns="" id="{116F024F-9263-4054-9F14-158ACFCC6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910" y="5629432"/>
            <a:ext cx="1896090" cy="1228568"/>
          </a:xfrm>
          <a:prstGeom prst="rect">
            <a:avLst/>
          </a:prstGeom>
        </p:spPr>
      </p:pic>
      <p:sp>
        <p:nvSpPr>
          <p:cNvPr id="14" name="Slide Number Placeholder 1"/>
          <p:cNvSpPr>
            <a:spLocks noGrp="1"/>
          </p:cNvSpPr>
          <p:nvPr>
            <p:ph type="sldNum" sz="quarter" idx="12"/>
          </p:nvPr>
        </p:nvSpPr>
        <p:spPr>
          <a:xfrm>
            <a:off x="8001000" y="6629400"/>
            <a:ext cx="1143000" cy="228600"/>
          </a:xfrm>
        </p:spPr>
        <p:txBody>
          <a:bodyPr/>
          <a:lstStyle/>
          <a:p>
            <a:fld id="{1CDA1C2C-9D80-4D38-8C35-73BB40AACD42}" type="slidenum">
              <a:rPr lang="en-US" smtClean="0"/>
              <a:t>9</a:t>
            </a:fld>
            <a:endParaRPr lang="en-US" dirty="0"/>
          </a:p>
        </p:txBody>
      </p:sp>
      <p:sp>
        <p:nvSpPr>
          <p:cNvPr id="17" name="Title 1">
            <a:extLst>
              <a:ext uri="{FF2B5EF4-FFF2-40B4-BE49-F238E27FC236}">
                <a16:creationId xmlns="" xmlns:a16="http://schemas.microsoft.com/office/drawing/2014/main" id="{60F60737-A59E-4D55-86F1-AE4333E3D6A8}"/>
              </a:ext>
            </a:extLst>
          </p:cNvPr>
          <p:cNvSpPr>
            <a:spLocks noGrp="1"/>
          </p:cNvSpPr>
          <p:nvPr>
            <p:ph type="title"/>
          </p:nvPr>
        </p:nvSpPr>
        <p:spPr>
          <a:xfrm>
            <a:off x="-18758" y="-1"/>
            <a:ext cx="9163929" cy="990601"/>
          </a:xfrm>
          <a:solidFill>
            <a:schemeClr val="tx2">
              <a:lumMod val="40000"/>
              <a:lumOff val="60000"/>
            </a:schemeClr>
          </a:solidFill>
        </p:spPr>
        <p:txBody>
          <a:bodyPr>
            <a:normAutofit/>
          </a:bodyPr>
          <a:lstStyle/>
          <a:p>
            <a:r>
              <a:rPr lang="en-US" sz="1100" b="1" dirty="0" smtClean="0">
                <a:solidFill>
                  <a:schemeClr val="tx2">
                    <a:lumMod val="75000"/>
                  </a:schemeClr>
                </a:solidFill>
                <a:latin typeface="Arial" panose="020B0604020202020204" pitchFamily="34" charset="0"/>
                <a:cs typeface="Arial" panose="020B0604020202020204" pitchFamily="34" charset="0"/>
              </a:rPr>
              <a:t>Source:  </a:t>
            </a:r>
            <a:r>
              <a:rPr lang="en-US" sz="1100" b="1" dirty="0">
                <a:solidFill>
                  <a:schemeClr val="tx2">
                    <a:lumMod val="75000"/>
                  </a:schemeClr>
                </a:solidFill>
                <a:latin typeface="Arial" panose="020B0604020202020204" pitchFamily="34" charset="0"/>
                <a:cs typeface="Arial" panose="020B0604020202020204" pitchFamily="34" charset="0"/>
              </a:rPr>
              <a:t>Direction Europe</a:t>
            </a:r>
          </a:p>
        </p:txBody>
      </p:sp>
      <p:sp>
        <p:nvSpPr>
          <p:cNvPr id="18" name="Right Triangle 17">
            <a:extLst>
              <a:ext uri="{FF2B5EF4-FFF2-40B4-BE49-F238E27FC236}">
                <a16:creationId xmlns="" xmlns:a16="http://schemas.microsoft.com/office/drawing/2014/main" id="{3E93A712-1305-4751-9338-C9371B463506}"/>
              </a:ext>
            </a:extLst>
          </p:cNvPr>
          <p:cNvSpPr/>
          <p:nvPr/>
        </p:nvSpPr>
        <p:spPr>
          <a:xfrm rot="10800000">
            <a:off x="8153400" y="0"/>
            <a:ext cx="990600" cy="91440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 xmlns:a16="http://schemas.microsoft.com/office/drawing/2014/main" id="{FB5D6D8B-344C-47D4-9C7F-EDAAFEE6E9A9}"/>
              </a:ext>
            </a:extLst>
          </p:cNvPr>
          <p:cNvSpPr/>
          <p:nvPr/>
        </p:nvSpPr>
        <p:spPr>
          <a:xfrm rot="2521637">
            <a:off x="8232998" y="191077"/>
            <a:ext cx="10668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 ACTIVITY</a:t>
            </a:r>
          </a:p>
        </p:txBody>
      </p:sp>
      <p:pic>
        <p:nvPicPr>
          <p:cNvPr id="1026" name="Picture 2">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7208" y="1086758"/>
            <a:ext cx="6349583" cy="454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6302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11391</TotalTime>
  <Words>1215</Words>
  <Application>Microsoft Office PowerPoint</Application>
  <PresentationFormat>On-screen Show (4:3)</PresentationFormat>
  <Paragraphs>250</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Becoming a Force for Good</vt:lpstr>
      <vt:lpstr>Becoming a Force for Good Mission &amp; Objectives</vt:lpstr>
      <vt:lpstr>PowerPoint Presentation</vt:lpstr>
      <vt:lpstr>Compare Two Tables</vt:lpstr>
      <vt:lpstr>Lay Parallelogram over tables</vt:lpstr>
      <vt:lpstr>Table Top Match</vt:lpstr>
      <vt:lpstr>Things are not always as they appear</vt:lpstr>
      <vt:lpstr>Mindbugs</vt:lpstr>
      <vt:lpstr>Source:  Direction Europe</vt:lpstr>
      <vt:lpstr>PowerPoint Presentation</vt:lpstr>
      <vt:lpstr>PowerPoint Presentation</vt:lpstr>
      <vt:lpstr>Habits Really Do Matter</vt:lpstr>
      <vt:lpstr>PowerPoint Presentation</vt:lpstr>
      <vt:lpstr>PowerPoint Presentation</vt:lpstr>
      <vt:lpstr>Brainstorm How habits can help in standing against injustice</vt:lpstr>
      <vt:lpstr>PowerPoint Presentation</vt:lpstr>
      <vt:lpstr>Reflection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Becoming a Force for Good</dc:title>
  <dc:creator>Mark Cosby</dc:creator>
  <cp:lastModifiedBy>Mark Cosby</cp:lastModifiedBy>
  <cp:revision>364</cp:revision>
  <cp:lastPrinted>2018-01-01T15:57:34Z</cp:lastPrinted>
  <dcterms:created xsi:type="dcterms:W3CDTF">2017-10-22T18:14:57Z</dcterms:created>
  <dcterms:modified xsi:type="dcterms:W3CDTF">2019-05-12T15:12:01Z</dcterms:modified>
</cp:coreProperties>
</file>