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08" r:id="rId3"/>
    <p:sldId id="307" r:id="rId4"/>
    <p:sldId id="344" r:id="rId5"/>
    <p:sldId id="338" r:id="rId6"/>
    <p:sldId id="337" r:id="rId7"/>
    <p:sldId id="341" r:id="rId8"/>
    <p:sldId id="340" r:id="rId9"/>
    <p:sldId id="349" r:id="rId10"/>
    <p:sldId id="351" r:id="rId11"/>
    <p:sldId id="347" r:id="rId12"/>
    <p:sldId id="366" r:id="rId13"/>
    <p:sldId id="367" r:id="rId14"/>
    <p:sldId id="350" r:id="rId15"/>
    <p:sldId id="370" r:id="rId16"/>
    <p:sldId id="369" r:id="rId17"/>
    <p:sldId id="30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Cosby" initials="M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78C"/>
    <a:srgbClr val="C94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52" autoAdjust="0"/>
  </p:normalViewPr>
  <p:slideViewPr>
    <p:cSldViewPr>
      <p:cViewPr>
        <p:scale>
          <a:sx n="100" d="100"/>
          <a:sy n="100" d="100"/>
        </p:scale>
        <p:origin x="-1860" y="54"/>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420" y="360"/>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717F611-1996-4366-836C-13654FFAA1F0}" type="datetimeFigureOut">
              <a:rPr lang="en-US" smtClean="0"/>
              <a:t>5/12/2019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48144A-DE2A-4A13-908C-01C6B30CC4EB}" type="slidenum">
              <a:rPr lang="en-US" smtClean="0"/>
              <a:t>‹#›</a:t>
            </a:fld>
            <a:endParaRPr lang="en-US"/>
          </a:p>
        </p:txBody>
      </p:sp>
    </p:spTree>
    <p:extLst>
      <p:ext uri="{BB962C8B-B14F-4D97-AF65-F5344CB8AC3E}">
        <p14:creationId xmlns:p14="http://schemas.microsoft.com/office/powerpoint/2010/main" val="329995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hekellyway.org/be-the-light-blog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48144A-DE2A-4A13-908C-01C6B30CC4EB}" type="slidenum">
              <a:rPr lang="en-US" smtClean="0"/>
              <a:t>1</a:t>
            </a:fld>
            <a:endParaRPr lang="en-US"/>
          </a:p>
        </p:txBody>
      </p:sp>
      <p:sp>
        <p:nvSpPr>
          <p:cNvPr id="5" name="Notes Placeholder 2"/>
          <p:cNvSpPr>
            <a:spLocks noGrp="1"/>
          </p:cNvSpPr>
          <p:nvPr>
            <p:ph type="body" idx="3"/>
          </p:nvPr>
        </p:nvSpPr>
        <p:spPr>
          <a:xfrm>
            <a:off x="716619" y="4489387"/>
            <a:ext cx="5732949" cy="4253103"/>
          </a:xfrm>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defRPr/>
            </a:pPr>
            <a:r>
              <a:rPr lang="en-US" dirty="0" smtClean="0"/>
              <a:t>Print </a:t>
            </a:r>
            <a:r>
              <a:rPr lang="en-US" dirty="0"/>
              <a:t>the notes page view of this presentation for reference during the class session</a:t>
            </a:r>
          </a:p>
          <a:p>
            <a:pPr marL="174708" indent="-174708">
              <a:buFont typeface="Arial" panose="020B0604020202020204" pitchFamily="34" charset="0"/>
              <a:buChar char="•"/>
              <a:defRPr/>
            </a:pPr>
            <a:r>
              <a:rPr lang="en-US" dirty="0"/>
              <a:t>Present the PowerPoint slides via a projector or monitor to students using SLIDE SHOW viewing mode</a:t>
            </a:r>
          </a:p>
        </p:txBody>
      </p:sp>
    </p:spTree>
    <p:extLst>
      <p:ext uri="{BB962C8B-B14F-4D97-AF65-F5344CB8AC3E}">
        <p14:creationId xmlns:p14="http://schemas.microsoft.com/office/powerpoint/2010/main" val="91785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339">
              <a:defRPr/>
            </a:pPr>
            <a:r>
              <a:rPr lang="en-US" b="1" dirty="0"/>
              <a:t>INSTRUCTOR NOTES</a:t>
            </a:r>
            <a:r>
              <a:rPr lang="en-US" b="1" dirty="0" smtClean="0"/>
              <a:t>:</a:t>
            </a:r>
          </a:p>
          <a:p>
            <a:pPr defTabSz="949339">
              <a:defRPr/>
            </a:pPr>
            <a:endParaRPr lang="en-US" b="0" dirty="0" smtClean="0"/>
          </a:p>
          <a:p>
            <a:pPr defTabSz="949339">
              <a:defRPr/>
            </a:pPr>
            <a:endParaRPr lang="en-US" b="0" dirty="0"/>
          </a:p>
        </p:txBody>
      </p:sp>
      <p:sp>
        <p:nvSpPr>
          <p:cNvPr id="4" name="Slide Number Placeholder 3"/>
          <p:cNvSpPr>
            <a:spLocks noGrp="1"/>
          </p:cNvSpPr>
          <p:nvPr>
            <p:ph type="sldNum" sz="quarter" idx="10"/>
          </p:nvPr>
        </p:nvSpPr>
        <p:spPr/>
        <p:txBody>
          <a:bodyPr/>
          <a:lstStyle/>
          <a:p>
            <a:fld id="{E7B69B44-A021-401F-A054-751DE8453FC8}" type="slidenum">
              <a:rPr lang="en-US" smtClean="0"/>
              <a:t>10</a:t>
            </a:fld>
            <a:endParaRPr lang="en-US"/>
          </a:p>
        </p:txBody>
      </p:sp>
    </p:spTree>
    <p:extLst>
      <p:ext uri="{BB962C8B-B14F-4D97-AF65-F5344CB8AC3E}">
        <p14:creationId xmlns:p14="http://schemas.microsoft.com/office/powerpoint/2010/main" val="2694130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defTabSz="984894">
              <a:defRPr/>
            </a:pPr>
            <a:endParaRPr lang="en-US" b="1" dirty="0"/>
          </a:p>
          <a:p>
            <a:endParaRPr lang="en-US" dirty="0"/>
          </a:p>
          <a:p>
            <a:r>
              <a:rPr lang="en-US" dirty="0" smtClean="0"/>
              <a:t>Reinforce</a:t>
            </a:r>
            <a:r>
              <a:rPr lang="en-US" baseline="0" dirty="0" smtClean="0"/>
              <a:t> that everyone has an important role to play when it comes to including others and not allowing someone to be treated poorly by being left out</a:t>
            </a:r>
          </a:p>
          <a:p>
            <a:endParaRPr lang="en-US" baseline="0" dirty="0" smtClean="0"/>
          </a:p>
          <a:p>
            <a:pPr marL="171450" indent="-171450">
              <a:buFont typeface="Arial" panose="020B0604020202020204" pitchFamily="34" charset="0"/>
              <a:buChar char="•"/>
            </a:pPr>
            <a:r>
              <a:rPr lang="en-US" baseline="0" dirty="0" smtClean="0"/>
              <a:t>The blog on the following two charts describes how someone who felt left out at times was made to feel like they </a:t>
            </a:r>
            <a:r>
              <a:rPr lang="en-US" baseline="0" dirty="0" smtClean="0"/>
              <a:t>counted</a:t>
            </a:r>
          </a:p>
          <a:p>
            <a:pPr marL="171450" indent="-171450">
              <a:buFont typeface="Arial" panose="020B0604020202020204" pitchFamily="34" charset="0"/>
              <a:buChar char="•"/>
            </a:pPr>
            <a:endParaRPr lang="en-US" baseline="0" dirty="0" smtClean="0"/>
          </a:p>
          <a:p>
            <a:pPr marL="171450" indent="-171450" algn="l">
              <a:buFont typeface="Arial" panose="020B0604020202020204" pitchFamily="34" charset="0"/>
              <a:buChar char="•"/>
            </a:pPr>
            <a:r>
              <a:rPr lang="en-US" baseline="0" dirty="0" smtClean="0"/>
              <a:t>Additional blogs written about Kelly and the Be the Light Habits can be found at: </a:t>
            </a:r>
            <a:r>
              <a:rPr lang="en-US" dirty="0" smtClean="0">
                <a:solidFill>
                  <a:schemeClr val="bg1"/>
                </a:solidFill>
                <a:hlinkClick r:id="rId3"/>
              </a:rPr>
              <a:t>https://thekellyway.org/be-the-light-blogs/</a:t>
            </a:r>
            <a:endParaRPr lang="en-US" dirty="0" smtClean="0">
              <a:solidFill>
                <a:schemeClr val="bg1"/>
              </a:solidFill>
            </a:endParaRPr>
          </a:p>
          <a:p>
            <a:pPr algn="ct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11</a:t>
            </a:fld>
            <a:endParaRPr lang="en-US"/>
          </a:p>
        </p:txBody>
      </p:sp>
    </p:spTree>
    <p:extLst>
      <p:ext uri="{BB962C8B-B14F-4D97-AF65-F5344CB8AC3E}">
        <p14:creationId xmlns:p14="http://schemas.microsoft.com/office/powerpoint/2010/main" val="466588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D1882AC-CDBA-4BDA-95F9-26E491ED33E5}" type="slidenum">
              <a:rPr lang="en-US" smtClean="0"/>
              <a:t>12</a:t>
            </a:fld>
            <a:endParaRPr lang="en-US"/>
          </a:p>
        </p:txBody>
      </p:sp>
    </p:spTree>
    <p:extLst>
      <p:ext uri="{BB962C8B-B14F-4D97-AF65-F5344CB8AC3E}">
        <p14:creationId xmlns:p14="http://schemas.microsoft.com/office/powerpoint/2010/main" val="4171288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D1882AC-CDBA-4BDA-95F9-26E491ED33E5}" type="slidenum">
              <a:rPr lang="en-US" smtClean="0"/>
              <a:t>13</a:t>
            </a:fld>
            <a:endParaRPr lang="en-US"/>
          </a:p>
        </p:txBody>
      </p:sp>
    </p:spTree>
    <p:extLst>
      <p:ext uri="{BB962C8B-B14F-4D97-AF65-F5344CB8AC3E}">
        <p14:creationId xmlns:p14="http://schemas.microsoft.com/office/powerpoint/2010/main" val="4171288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3546">
              <a:defRPr/>
            </a:pPr>
            <a:r>
              <a:rPr lang="en-US" b="1" dirty="0"/>
              <a:t>INSTRUCTOR NOTES:</a:t>
            </a:r>
          </a:p>
          <a:p>
            <a:endParaRPr lang="en-US" dirty="0" smtClean="0"/>
          </a:p>
          <a:p>
            <a:r>
              <a:rPr lang="en-US" dirty="0" smtClean="0"/>
              <a:t>Supplies</a:t>
            </a:r>
            <a:r>
              <a:rPr lang="en-US" baseline="0" dirty="0" smtClean="0"/>
              <a:t> </a:t>
            </a:r>
            <a:r>
              <a:rPr lang="en-US" baseline="0" dirty="0"/>
              <a:t>required</a:t>
            </a:r>
          </a:p>
          <a:p>
            <a:pPr marL="640556" lvl="1" indent="-174697">
              <a:buFont typeface="Arial" panose="020B0604020202020204" pitchFamily="34" charset="0"/>
              <a:buChar char="•"/>
            </a:pPr>
            <a:r>
              <a:rPr lang="en-US" baseline="0" dirty="0"/>
              <a:t>Index cards or other paper</a:t>
            </a:r>
          </a:p>
          <a:p>
            <a:pPr marL="640556" lvl="1" indent="-174697">
              <a:buFont typeface="Arial" panose="020B0604020202020204" pitchFamily="34" charset="0"/>
              <a:buChar char="•"/>
            </a:pPr>
            <a:r>
              <a:rPr lang="en-US" baseline="0" dirty="0"/>
              <a:t>Markers</a:t>
            </a:r>
          </a:p>
          <a:p>
            <a:pPr marL="640556" lvl="1" indent="-174697">
              <a:buFont typeface="Arial" panose="020B0604020202020204" pitchFamily="34" charset="0"/>
              <a:buChar char="•"/>
            </a:pPr>
            <a:r>
              <a:rPr lang="en-US" baseline="0" dirty="0"/>
              <a:t>Other art supplies (optional)</a:t>
            </a:r>
            <a:endParaRPr lang="en-US" dirty="0"/>
          </a:p>
          <a:p>
            <a:pPr marL="174697" indent="-174697">
              <a:buFont typeface="Arial" panose="020B0604020202020204" pitchFamily="34" charset="0"/>
              <a:buChar char="•"/>
            </a:pPr>
            <a:endParaRPr lang="en-US" dirty="0"/>
          </a:p>
          <a:p>
            <a:pPr marL="174697" indent="-174697">
              <a:buFont typeface="Arial" panose="020B0604020202020204" pitchFamily="34" charset="0"/>
              <a:buChar char="•"/>
            </a:pPr>
            <a:r>
              <a:rPr lang="en-US" dirty="0"/>
              <a:t>Attempt </a:t>
            </a:r>
            <a:r>
              <a:rPr lang="en-US" baseline="0" dirty="0"/>
              <a:t>to get 100% of class to create a postcard</a:t>
            </a:r>
          </a:p>
          <a:p>
            <a:pPr marL="174697" indent="-17469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748144A-DE2A-4A13-908C-01C6B30CC4EB}" type="slidenum">
              <a:rPr lang="en-US" smtClean="0"/>
              <a:t>14</a:t>
            </a:fld>
            <a:endParaRPr lang="en-US"/>
          </a:p>
        </p:txBody>
      </p:sp>
    </p:spTree>
    <p:extLst>
      <p:ext uri="{BB962C8B-B14F-4D97-AF65-F5344CB8AC3E}">
        <p14:creationId xmlns:p14="http://schemas.microsoft.com/office/powerpoint/2010/main" val="377856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3460">
              <a:defRPr/>
            </a:pPr>
            <a:r>
              <a:rPr lang="en-US" b="1" dirty="0"/>
              <a:t>INSTRUCTOR NOTES:</a:t>
            </a:r>
          </a:p>
          <a:p>
            <a:endParaRPr lang="en-US" dirty="0" smtClean="0"/>
          </a:p>
          <a:p>
            <a:r>
              <a:rPr lang="en-US" dirty="0" smtClean="0"/>
              <a:t>Ask</a:t>
            </a:r>
            <a:r>
              <a:rPr lang="en-US" baseline="0" dirty="0" smtClean="0"/>
              <a:t> students how they are progressing with daily scorecard updates</a:t>
            </a:r>
          </a:p>
          <a:p>
            <a:endParaRPr lang="en-US" baseline="0" dirty="0" smtClean="0"/>
          </a:p>
          <a:p>
            <a:pPr marL="171425" indent="-171425">
              <a:buFont typeface="Arial" panose="020B0604020202020204" pitchFamily="34" charset="0"/>
              <a:buChar char="•"/>
            </a:pPr>
            <a:r>
              <a:rPr lang="en-US" baseline="0" dirty="0" smtClean="0"/>
              <a:t>Which habits come easy (1 ratings)</a:t>
            </a:r>
          </a:p>
          <a:p>
            <a:pPr marL="171425" indent="-171425">
              <a:buFont typeface="Arial" panose="020B0604020202020204" pitchFamily="34" charset="0"/>
              <a:buChar char="•"/>
            </a:pPr>
            <a:endParaRPr lang="en-US" baseline="0" dirty="0" smtClean="0"/>
          </a:p>
          <a:p>
            <a:pPr marL="171425" indent="-171425">
              <a:buFont typeface="Arial" panose="020B0604020202020204" pitchFamily="34" charset="0"/>
              <a:buChar char="•"/>
            </a:pPr>
            <a:r>
              <a:rPr lang="en-US" baseline="0" dirty="0" smtClean="0"/>
              <a:t>Which habits are more difficult (3 ratings)</a:t>
            </a:r>
          </a:p>
          <a:p>
            <a:endParaRPr lang="en-US" baseline="0" dirty="0" smtClean="0"/>
          </a:p>
          <a:p>
            <a:r>
              <a:rPr lang="en-US" baseline="0" dirty="0" smtClean="0"/>
              <a:t>Encourage students to update scorecards which is key to developing new habits</a:t>
            </a:r>
          </a:p>
          <a:p>
            <a:endParaRPr lang="en-US" dirty="0"/>
          </a:p>
        </p:txBody>
      </p:sp>
      <p:sp>
        <p:nvSpPr>
          <p:cNvPr id="4" name="Slide Number Placeholder 3"/>
          <p:cNvSpPr>
            <a:spLocks noGrp="1"/>
          </p:cNvSpPr>
          <p:nvPr>
            <p:ph type="sldNum" sz="quarter" idx="10"/>
          </p:nvPr>
        </p:nvSpPr>
        <p:spPr/>
        <p:txBody>
          <a:bodyPr/>
          <a:lstStyle/>
          <a:p>
            <a:fld id="{6D1882AC-CDBA-4BDA-95F9-26E491ED33E5}" type="slidenum">
              <a:rPr lang="en-US" smtClean="0"/>
              <a:t>15</a:t>
            </a:fld>
            <a:endParaRPr lang="en-US"/>
          </a:p>
        </p:txBody>
      </p:sp>
    </p:spTree>
    <p:extLst>
      <p:ext uri="{BB962C8B-B14F-4D97-AF65-F5344CB8AC3E}">
        <p14:creationId xmlns:p14="http://schemas.microsoft.com/office/powerpoint/2010/main" val="218879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pPr>
            <a:r>
              <a:rPr lang="en-US" dirty="0" smtClean="0"/>
              <a:t>Distribute </a:t>
            </a:r>
            <a:r>
              <a:rPr lang="en-US" u="sng" dirty="0" smtClean="0"/>
              <a:t>Stop Injustice</a:t>
            </a:r>
            <a:r>
              <a:rPr lang="en-US" dirty="0" smtClean="0"/>
              <a:t> magnets </a:t>
            </a:r>
            <a:r>
              <a:rPr lang="en-US" dirty="0"/>
              <a:t>to each student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Encourage students to talk about the things they’ve learned and discussed at home</a:t>
            </a:r>
          </a:p>
        </p:txBody>
      </p:sp>
      <p:sp>
        <p:nvSpPr>
          <p:cNvPr id="4" name="Slide Number Placeholder 3"/>
          <p:cNvSpPr>
            <a:spLocks noGrp="1"/>
          </p:cNvSpPr>
          <p:nvPr>
            <p:ph type="sldNum" sz="quarter" idx="10"/>
          </p:nvPr>
        </p:nvSpPr>
        <p:spPr/>
        <p:txBody>
          <a:bodyPr/>
          <a:lstStyle/>
          <a:p>
            <a:fld id="{E7B69B44-A021-401F-A054-751DE8453FC8}" type="slidenum">
              <a:rPr lang="en-US" smtClean="0"/>
              <a:t>16</a:t>
            </a:fld>
            <a:endParaRPr lang="en-US"/>
          </a:p>
        </p:txBody>
      </p:sp>
    </p:spTree>
    <p:extLst>
      <p:ext uri="{BB962C8B-B14F-4D97-AF65-F5344CB8AC3E}">
        <p14:creationId xmlns:p14="http://schemas.microsoft.com/office/powerpoint/2010/main" val="4277591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48144A-DE2A-4A13-908C-01C6B30CC4EB}" type="slidenum">
              <a:rPr lang="en-US" smtClean="0"/>
              <a:t>17</a:t>
            </a:fld>
            <a:endParaRPr lang="en-US"/>
          </a:p>
        </p:txBody>
      </p:sp>
    </p:spTree>
    <p:extLst>
      <p:ext uri="{BB962C8B-B14F-4D97-AF65-F5344CB8AC3E}">
        <p14:creationId xmlns:p14="http://schemas.microsoft.com/office/powerpoint/2010/main" val="279825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7B69B44-A021-401F-A054-751DE8453FC8}" type="slidenum">
              <a:rPr lang="en-US" smtClean="0"/>
              <a:t>2</a:t>
            </a:fld>
            <a:endParaRPr lang="en-US"/>
          </a:p>
        </p:txBody>
      </p:sp>
      <p:sp>
        <p:nvSpPr>
          <p:cNvPr id="6" name="Notes Placeholder 2"/>
          <p:cNvSpPr>
            <a:spLocks noGrp="1"/>
          </p:cNvSpPr>
          <p:nvPr>
            <p:ph type="body" idx="3"/>
          </p:nvPr>
        </p:nvSpPr>
        <p:spPr>
          <a:xfrm>
            <a:off x="716619" y="4489387"/>
            <a:ext cx="5732949" cy="4253103"/>
          </a:xfrm>
        </p:spPr>
        <p:txBody>
          <a:bodyPr/>
          <a:lstStyle/>
          <a:p>
            <a:pPr defTabSz="949478">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endParaRPr lang="en-US" b="1" dirty="0" smtClean="0"/>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Tree>
    <p:extLst>
      <p:ext uri="{BB962C8B-B14F-4D97-AF65-F5344CB8AC3E}">
        <p14:creationId xmlns:p14="http://schemas.microsoft.com/office/powerpoint/2010/main" val="130974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608320" cy="4183380"/>
          </a:xfrm>
        </p:spPr>
        <p:txBody>
          <a:bodyPr/>
          <a:lstStyle/>
          <a:p>
            <a:pPr defTabSz="949478">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endParaRPr lang="en-US" b="1" dirty="0" smtClean="0"/>
          </a:p>
          <a:p>
            <a:endParaRPr lang="en-US" b="0" dirty="0"/>
          </a:p>
          <a:p>
            <a:endParaRPr lang="en-US" b="0" dirty="0"/>
          </a:p>
        </p:txBody>
      </p:sp>
      <p:sp>
        <p:nvSpPr>
          <p:cNvPr id="4" name="Slide Number Placeholder 3"/>
          <p:cNvSpPr>
            <a:spLocks noGrp="1"/>
          </p:cNvSpPr>
          <p:nvPr>
            <p:ph type="sldNum" sz="quarter" idx="10"/>
          </p:nvPr>
        </p:nvSpPr>
        <p:spPr/>
        <p:txBody>
          <a:bodyPr/>
          <a:lstStyle/>
          <a:p>
            <a:fld id="{E7B69B44-A021-401F-A054-751DE8453FC8}" type="slidenum">
              <a:rPr lang="en-US" smtClean="0"/>
              <a:t>3</a:t>
            </a:fld>
            <a:endParaRPr lang="en-US"/>
          </a:p>
        </p:txBody>
      </p:sp>
    </p:spTree>
    <p:extLst>
      <p:ext uri="{BB962C8B-B14F-4D97-AF65-F5344CB8AC3E}">
        <p14:creationId xmlns:p14="http://schemas.microsoft.com/office/powerpoint/2010/main" val="420026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pPr>
            <a:r>
              <a:rPr lang="en-US" dirty="0" smtClean="0"/>
              <a:t>Display this slide to the class during the Step Up! activity</a:t>
            </a: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4</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endParaRPr lang="en-US" b="1" dirty="0" smtClean="0"/>
          </a:p>
          <a:p>
            <a:pPr marL="0" indent="0">
              <a:buFont typeface="Arial" panose="020B0604020202020204" pitchFamily="34" charset="0"/>
              <a:buNone/>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5</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t>Charts</a:t>
            </a:r>
            <a:r>
              <a:rPr lang="en-US" b="1" baseline="0" dirty="0" smtClean="0"/>
              <a:t> that have </a:t>
            </a:r>
            <a:r>
              <a:rPr lang="en-US" b="1" baseline="0" dirty="0" smtClean="0">
                <a:solidFill>
                  <a:srgbClr val="FF0000"/>
                </a:solidFill>
              </a:rPr>
              <a:t>the TEACHER INDICATOR </a:t>
            </a:r>
            <a:r>
              <a:rPr lang="en-US" b="1" baseline="0" dirty="0" smtClean="0"/>
              <a:t>in the upper left corner are not intended for student viewing (Teacher discretion)</a:t>
            </a:r>
            <a:endParaRPr lang="en-US" b="1"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smtClean="0"/>
              <a:t>Instructions in chart for teacher review</a:t>
            </a: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6</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p>
          <a:p>
            <a:pPr defTabSz="949478">
              <a:defRPr/>
            </a:pPr>
            <a:endParaRPr lang="en-US" b="1" dirty="0" smtClean="0"/>
          </a:p>
          <a:p>
            <a:pPr defTabSz="949478">
              <a:defRPr/>
            </a:pPr>
            <a:r>
              <a:rPr lang="en-US" b="1" dirty="0"/>
              <a:t>INSTRUCTOR NOTES:</a:t>
            </a:r>
          </a:p>
          <a:p>
            <a:pPr defTabSz="949478">
              <a:defRPr/>
            </a:pPr>
            <a:endParaRPr lang="en-US" b="1" dirty="0"/>
          </a:p>
          <a:p>
            <a:pPr defTabSz="949478">
              <a:defRPr/>
            </a:pPr>
            <a:r>
              <a:rPr lang="en-US" dirty="0" smtClean="0"/>
              <a:t>This list is a bit overwhelming and is offered up to provide a variety of examples of the type of questions that the facilitator might choose to ask.</a:t>
            </a:r>
          </a:p>
          <a:p>
            <a:pPr defTabSz="949478">
              <a:defRPr/>
            </a:pPr>
            <a:endParaRPr lang="en-US" dirty="0"/>
          </a:p>
          <a:p>
            <a:pPr defTabSz="949478">
              <a:defRPr/>
            </a:pPr>
            <a:r>
              <a:rPr lang="en-US" dirty="0" smtClean="0"/>
              <a:t>It may take only </a:t>
            </a:r>
            <a:r>
              <a:rPr lang="en-US" dirty="0" smtClean="0"/>
              <a:t>a handful of questions </a:t>
            </a:r>
            <a:r>
              <a:rPr lang="en-US" dirty="0" smtClean="0"/>
              <a:t>to </a:t>
            </a:r>
            <a:r>
              <a:rPr lang="en-US" dirty="0" smtClean="0"/>
              <a:t>move all students forward into the circle.</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7</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endParaRPr lang="en-US" b="1" dirty="0" smtClean="0"/>
          </a:p>
          <a:p>
            <a:pPr marL="0" indent="0">
              <a:buFont typeface="Arial" panose="020B0604020202020204" pitchFamily="34" charset="0"/>
              <a:buNone/>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8</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p>
          <a:p>
            <a:endParaRPr lang="en-US" dirty="0" smtClean="0"/>
          </a:p>
          <a:p>
            <a:r>
              <a:rPr lang="en-US" dirty="0" smtClean="0"/>
              <a:t>Reinforce </a:t>
            </a:r>
            <a:r>
              <a:rPr lang="en-US" dirty="0"/>
              <a:t>key learnings through student discussion</a:t>
            </a:r>
          </a:p>
        </p:txBody>
      </p:sp>
      <p:sp>
        <p:nvSpPr>
          <p:cNvPr id="4" name="Slide Number Placeholder 3"/>
          <p:cNvSpPr>
            <a:spLocks noGrp="1"/>
          </p:cNvSpPr>
          <p:nvPr>
            <p:ph type="sldNum" sz="quarter" idx="10"/>
          </p:nvPr>
        </p:nvSpPr>
        <p:spPr/>
        <p:txBody>
          <a:bodyPr/>
          <a:lstStyle/>
          <a:p>
            <a:fld id="{E7B69B44-A021-401F-A054-751DE8453FC8}" type="slidenum">
              <a:rPr lang="en-US" smtClean="0"/>
              <a:t>9</a:t>
            </a:fld>
            <a:endParaRPr lang="en-US"/>
          </a:p>
        </p:txBody>
      </p:sp>
    </p:spTree>
    <p:extLst>
      <p:ext uri="{BB962C8B-B14F-4D97-AF65-F5344CB8AC3E}">
        <p14:creationId xmlns:p14="http://schemas.microsoft.com/office/powerpoint/2010/main" val="58073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72874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1414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32394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401828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18756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C0BC3-B96C-4C63-91C5-59CD68E621DC}"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73432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C0BC3-B96C-4C63-91C5-59CD68E621DC}" type="datetimeFigureOut">
              <a:rPr lang="en-US" smtClean="0"/>
              <a:t>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35014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6C0BC3-B96C-4C63-91C5-59CD68E621DC}" type="datetimeFigureOut">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390870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C0BC3-B96C-4C63-91C5-59CD68E621DC}" type="datetimeFigureOut">
              <a:rPr lang="en-US" smtClean="0"/>
              <a:t>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214303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0BC3-B96C-4C63-91C5-59CD68E621DC}"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286939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0BC3-B96C-4C63-91C5-59CD68E621DC}"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136412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C0BC3-B96C-4C63-91C5-59CD68E621DC}" type="datetimeFigureOut">
              <a:rPr lang="en-US" smtClean="0"/>
              <a:t>5/12/2019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E66AA-46B2-4801-B872-1034F4183E73}" type="slidenum">
              <a:rPr lang="en-US" smtClean="0"/>
              <a:t>‹#›</a:t>
            </a:fld>
            <a:endParaRPr lang="en-US"/>
          </a:p>
        </p:txBody>
      </p:sp>
    </p:spTree>
    <p:extLst>
      <p:ext uri="{BB962C8B-B14F-4D97-AF65-F5344CB8AC3E}">
        <p14:creationId xmlns:p14="http://schemas.microsoft.com/office/powerpoint/2010/main" val="39440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7.png"/><Relationship Id="rId21" Type="http://schemas.openxmlformats.org/officeDocument/2006/relationships/image" Target="../media/image23.jpeg"/><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1.png"/><Relationship Id="rId15" Type="http://schemas.openxmlformats.org/officeDocument/2006/relationships/image" Target="../media/image17.pn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hyperlink" Target="https://thekellyway.org/be-the-light-blogs/" TargetMode="External"/><Relationship Id="rId9" Type="http://schemas.openxmlformats.org/officeDocument/2006/relationships/image" Target="../media/image11.jpg"/><Relationship Id="rId14" Type="http://schemas.openxmlformats.org/officeDocument/2006/relationships/image" Target="../media/image16.png"/><Relationship Id="rId2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838F4C5-7274-4B96-A840-C00211339BC0}"/>
              </a:ext>
            </a:extLst>
          </p:cNvPr>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33400"/>
            <a:ext cx="7772400" cy="1470025"/>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Becoming a Force for Good</a:t>
            </a:r>
          </a:p>
        </p:txBody>
      </p:sp>
      <p:sp>
        <p:nvSpPr>
          <p:cNvPr id="3" name="Subtitle 2"/>
          <p:cNvSpPr>
            <a:spLocks noGrp="1"/>
          </p:cNvSpPr>
          <p:nvPr>
            <p:ph type="subTitle" idx="1"/>
          </p:nvPr>
        </p:nvSpPr>
        <p:spPr>
          <a:xfrm>
            <a:off x="0" y="2362200"/>
            <a:ext cx="9144000" cy="1752600"/>
          </a:xfrm>
        </p:spPr>
        <p:txBody>
          <a:bodyPr>
            <a:normAutofit/>
          </a:bodyPr>
          <a:lstStyle/>
          <a:p>
            <a:r>
              <a:rPr lang="en-US" sz="2400" b="1" dirty="0">
                <a:solidFill>
                  <a:schemeClr val="bg1"/>
                </a:solidFill>
                <a:latin typeface="Arial" panose="020B0604020202020204" pitchFamily="34" charset="0"/>
                <a:cs typeface="Arial" panose="020B0604020202020204" pitchFamily="34" charset="0"/>
              </a:rPr>
              <a:t>Module </a:t>
            </a:r>
            <a:r>
              <a:rPr lang="en-US" sz="2400" b="1" dirty="0" smtClean="0">
                <a:solidFill>
                  <a:schemeClr val="bg1"/>
                </a:solidFill>
                <a:latin typeface="Arial" panose="020B0604020202020204" pitchFamily="34" charset="0"/>
                <a:cs typeface="Arial" panose="020B0604020202020204" pitchFamily="34" charset="0"/>
              </a:rPr>
              <a:t>5</a:t>
            </a:r>
            <a:endParaRPr lang="en-US" sz="2400" b="1" dirty="0">
              <a:solidFill>
                <a:schemeClr val="bg1"/>
              </a:solidFill>
              <a:latin typeface="Arial" panose="020B0604020202020204" pitchFamily="34" charset="0"/>
              <a:cs typeface="Arial" panose="020B0604020202020204" pitchFamily="34" charset="0"/>
            </a:endParaRPr>
          </a:p>
          <a:p>
            <a:r>
              <a:rPr lang="en-US" sz="4000" dirty="0" smtClean="0">
                <a:solidFill>
                  <a:schemeClr val="bg1"/>
                </a:solidFill>
                <a:latin typeface="Arial" panose="020B0604020202020204" pitchFamily="34" charset="0"/>
                <a:cs typeface="Arial" panose="020B0604020202020204" pitchFamily="34" charset="0"/>
              </a:rPr>
              <a:t>Be Inclusive</a:t>
            </a:r>
            <a:endParaRPr lang="en-US" sz="4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0A2FB6D8-EA51-4C0A-A5D4-929A8B792FFA}"/>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a:extLst>
              <a:ext uri="{FF2B5EF4-FFF2-40B4-BE49-F238E27FC236}">
                <a16:creationId xmlns:a16="http://schemas.microsoft.com/office/drawing/2014/main" xmlns="" id="{3A33BE04-B991-4F63-ACD7-7B57AE35F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Tree>
    <p:extLst>
      <p:ext uri="{BB962C8B-B14F-4D97-AF65-F5344CB8AC3E}">
        <p14:creationId xmlns:p14="http://schemas.microsoft.com/office/powerpoint/2010/main" val="858098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B89E4BB-2BDD-4E31-85AE-E804560CF0C5}"/>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a:extLst>
              <a:ext uri="{FF2B5EF4-FFF2-40B4-BE49-F238E27FC236}">
                <a16:creationId xmlns:a16="http://schemas.microsoft.com/office/drawing/2014/main" xmlns="" id="{6E7E200A-6EF4-455C-89FB-76689E0CB3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41848"/>
            <a:ext cx="1896090" cy="1228568"/>
          </a:xfrm>
          <a:prstGeom prst="rect">
            <a:avLst/>
          </a:prstGeom>
        </p:spPr>
      </p:pic>
      <p:sp>
        <p:nvSpPr>
          <p:cNvPr id="7" name="Right Triangle 6">
            <a:extLst>
              <a:ext uri="{FF2B5EF4-FFF2-40B4-BE49-F238E27FC236}">
                <a16:creationId xmlns:a16="http://schemas.microsoft.com/office/drawing/2014/main" xmlns="" id="{DD0B8B0F-7F6C-4903-8B35-7E248419E5C5}"/>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5162881-B391-4E08-A4E0-EF31D2D51E32}"/>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VIDEO</a:t>
            </a:r>
          </a:p>
        </p:txBody>
      </p:sp>
      <p:sp>
        <p:nvSpPr>
          <p:cNvPr id="9"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10</a:t>
            </a:fld>
            <a:endParaRPr lang="en-US" dirty="0"/>
          </a:p>
        </p:txBody>
      </p:sp>
      <p:sp>
        <p:nvSpPr>
          <p:cNvPr id="3" name="Rectangle 2"/>
          <p:cNvSpPr/>
          <p:nvPr/>
        </p:nvSpPr>
        <p:spPr>
          <a:xfrm rot="2113918">
            <a:off x="2268332" y="2551837"/>
            <a:ext cx="460735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Being Inclusive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video</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8120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4" y="2854459"/>
            <a:ext cx="1838325" cy="152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xmlns="" id="{2B29A555-BFCD-4E2B-8F0F-E5A2BEB2D10D}"/>
              </a:ext>
            </a:extLst>
          </p:cNvPr>
          <p:cNvSpPr/>
          <p:nvPr/>
        </p:nvSpPr>
        <p:spPr>
          <a:xfrm>
            <a:off x="0" y="-1"/>
            <a:ext cx="9144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Champions for Social </a:t>
            </a:r>
            <a:r>
              <a:rPr lang="en-US" sz="2400" dirty="0" smtClean="0">
                <a:solidFill>
                  <a:schemeClr val="bg1"/>
                </a:solidFill>
                <a:latin typeface="Arial" panose="020B0604020202020204" pitchFamily="34" charset="0"/>
                <a:cs typeface="Arial" panose="020B0604020202020204" pitchFamily="34" charset="0"/>
              </a:rPr>
              <a:t>Justice Include Others</a:t>
            </a:r>
            <a:endParaRPr lang="en-US" sz="24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15096C71-0A68-48AC-A373-C5E31C1CC05A}"/>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4"/>
              </a:rPr>
              <a:t>https://thekellyway.org/be-the-light-blogs</a:t>
            </a:r>
            <a:r>
              <a:rPr lang="en-US" dirty="0" smtClean="0">
                <a:solidFill>
                  <a:schemeClr val="bg1"/>
                </a:solidFill>
                <a:hlinkClick r:id="rId4"/>
              </a:rPr>
              <a:t>/</a:t>
            </a:r>
            <a:endParaRPr lang="en-US" dirty="0" smtClean="0">
              <a:solidFill>
                <a:schemeClr val="bg1"/>
              </a:solidFill>
            </a:endParaRPr>
          </a:p>
          <a:p>
            <a:pPr algn="ctr"/>
            <a:endParaRPr lang="en-US" dirty="0">
              <a:solidFill>
                <a:schemeClr val="bg1"/>
              </a:solidFill>
            </a:endParaRPr>
          </a:p>
        </p:txBody>
      </p:sp>
      <p:pic>
        <p:nvPicPr>
          <p:cNvPr id="4" name="Picture 3">
            <a:extLst>
              <a:ext uri="{FF2B5EF4-FFF2-40B4-BE49-F238E27FC236}">
                <a16:creationId xmlns:a16="http://schemas.microsoft.com/office/drawing/2014/main" xmlns="" id="{5BE0A10B-9333-458D-A873-2A3FAB5BE0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210" y="5629432"/>
            <a:ext cx="1896090" cy="1228568"/>
          </a:xfrm>
          <a:prstGeom prst="rect">
            <a:avLst/>
          </a:prstGeom>
        </p:spPr>
      </p:pic>
      <p:sp>
        <p:nvSpPr>
          <p:cNvPr id="7" name="Right Triangle 6">
            <a:extLst>
              <a:ext uri="{FF2B5EF4-FFF2-40B4-BE49-F238E27FC236}">
                <a16:creationId xmlns:a16="http://schemas.microsoft.com/office/drawing/2014/main" xmlns="" id="{B41BC0C9-7C98-4443-8ABC-B50598BCE1B4}"/>
              </a:ext>
            </a:extLst>
          </p:cNvPr>
          <p:cNvSpPr/>
          <p:nvPr/>
        </p:nvSpPr>
        <p:spPr>
          <a:xfrm rot="10800000">
            <a:off x="8153400" y="0"/>
            <a:ext cx="9906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9F65DB7B-AF0F-441B-B9B7-2AC67D246F2F}"/>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DISCUSS</a:t>
            </a:r>
          </a:p>
        </p:txBody>
      </p:sp>
      <p:sp>
        <p:nvSpPr>
          <p:cNvPr id="10"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11</a:t>
            </a:fld>
            <a:endParaRPr lang="en-US" dirty="0"/>
          </a:p>
        </p:txBody>
      </p:sp>
      <p:pic>
        <p:nvPicPr>
          <p:cNvPr id="15" name="Picture 14">
            <a:extLst>
              <a:ext uri="{FF2B5EF4-FFF2-40B4-BE49-F238E27FC236}">
                <a16:creationId xmlns:a16="http://schemas.microsoft.com/office/drawing/2014/main" xmlns="" id="{D38ECDCB-C02D-421D-BDA7-5FC7D8BE2F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3834" y="2824599"/>
            <a:ext cx="1397869" cy="1906406"/>
          </a:xfrm>
          <a:prstGeom prst="rect">
            <a:avLst/>
          </a:prstGeom>
        </p:spPr>
      </p:pic>
      <p:pic>
        <p:nvPicPr>
          <p:cNvPr id="17" name="Picture 16">
            <a:extLst>
              <a:ext uri="{FF2B5EF4-FFF2-40B4-BE49-F238E27FC236}">
                <a16:creationId xmlns:a16="http://schemas.microsoft.com/office/drawing/2014/main" xmlns="" id="{C07AA0B0-17E4-427A-999B-B26D992ECF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847" r="27735"/>
          <a:stretch/>
        </p:blipFill>
        <p:spPr>
          <a:xfrm>
            <a:off x="0" y="1142998"/>
            <a:ext cx="1376817" cy="1624451"/>
          </a:xfrm>
          <a:prstGeom prst="rect">
            <a:avLst/>
          </a:prstGeom>
        </p:spPr>
      </p:pic>
      <p:pic>
        <p:nvPicPr>
          <p:cNvPr id="19" name="Picture 18">
            <a:extLst>
              <a:ext uri="{FF2B5EF4-FFF2-40B4-BE49-F238E27FC236}">
                <a16:creationId xmlns:a16="http://schemas.microsoft.com/office/drawing/2014/main" xmlns="" id="{001FA6D8-E5EF-4E56-9FCC-B7EAAE7BAE1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5400" y="1151343"/>
            <a:ext cx="1469728" cy="1698017"/>
          </a:xfrm>
          <a:prstGeom prst="rect">
            <a:avLst/>
          </a:prstGeom>
        </p:spPr>
      </p:pic>
      <p:pic>
        <p:nvPicPr>
          <p:cNvPr id="21" name="Picture 20">
            <a:extLst>
              <a:ext uri="{FF2B5EF4-FFF2-40B4-BE49-F238E27FC236}">
                <a16:creationId xmlns:a16="http://schemas.microsoft.com/office/drawing/2014/main" xmlns="" id="{4990792E-F904-4AC8-A40D-3D967F5790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4354331"/>
            <a:ext cx="1281569" cy="1281569"/>
          </a:xfrm>
          <a:prstGeom prst="rect">
            <a:avLst/>
          </a:prstGeom>
        </p:spPr>
      </p:pic>
      <p:pic>
        <p:nvPicPr>
          <p:cNvPr id="23" name="Picture 22">
            <a:extLst>
              <a:ext uri="{FF2B5EF4-FFF2-40B4-BE49-F238E27FC236}">
                <a16:creationId xmlns:a16="http://schemas.microsoft.com/office/drawing/2014/main" xmlns="" id="{8882E303-9C15-4A0A-96BC-67492D4A4F6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575" b="18229"/>
          <a:stretch/>
        </p:blipFill>
        <p:spPr>
          <a:xfrm>
            <a:off x="7480301" y="4353145"/>
            <a:ext cx="1663699" cy="1285811"/>
          </a:xfrm>
          <a:prstGeom prst="rect">
            <a:avLst/>
          </a:prstGeom>
        </p:spPr>
      </p:pic>
      <p:pic>
        <p:nvPicPr>
          <p:cNvPr id="3076" name="Picture 4" descr="Image may contain: 1 person, smiling"/>
          <p:cNvPicPr>
            <a:picLocks noChangeAspect="1" noChangeArrowheads="1"/>
          </p:cNvPicPr>
          <p:nvPr/>
        </p:nvPicPr>
        <p:blipFill rotWithShape="1">
          <a:blip r:embed="rId11">
            <a:extLst>
              <a:ext uri="{28A0092B-C50C-407E-A947-70E740481C1C}">
                <a14:useLocalDpi xmlns:a14="http://schemas.microsoft.com/office/drawing/2010/main" val="0"/>
              </a:ext>
            </a:extLst>
          </a:blip>
          <a:srcRect b="5122"/>
          <a:stretch/>
        </p:blipFill>
        <p:spPr bwMode="auto">
          <a:xfrm>
            <a:off x="1190624" y="4354331"/>
            <a:ext cx="1343937" cy="127510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22719" y="4353145"/>
            <a:ext cx="1755668" cy="129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6590"/>
          <a:stretch/>
        </p:blipFill>
        <p:spPr bwMode="auto">
          <a:xfrm>
            <a:off x="7620001" y="1142998"/>
            <a:ext cx="1523999" cy="1759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47787" y="2860063"/>
            <a:ext cx="1896212" cy="149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88760" y="2860065"/>
            <a:ext cx="1259027" cy="149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15640" y="1143340"/>
            <a:ext cx="1414383" cy="1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43458" y="4353145"/>
            <a:ext cx="1871780" cy="128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92762" y="2807907"/>
            <a:ext cx="1621075" cy="154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78387" y="4353145"/>
            <a:ext cx="1501914" cy="1285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 y="2786499"/>
            <a:ext cx="2266950" cy="155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0" name="Picture 18" descr="Image may contain: 11 people, including Ayelet Parness Steinerman, Elaine Simeon, Samantha Steinmetz Russell and Lauren Flack, people smiling, selfie and indoo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30692" y="1162047"/>
            <a:ext cx="2284948" cy="171371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281568" y="1151343"/>
            <a:ext cx="1749123" cy="174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821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13DF18F-48C0-4BEA-8963-A4BEEA8FB90C}"/>
              </a:ext>
            </a:extLst>
          </p:cNvPr>
          <p:cNvSpPr txBox="1"/>
          <p:nvPr/>
        </p:nvSpPr>
        <p:spPr>
          <a:xfrm>
            <a:off x="381000" y="485105"/>
            <a:ext cx="8422104" cy="4939814"/>
          </a:xfrm>
          <a:prstGeom prst="rect">
            <a:avLst/>
          </a:prstGeom>
          <a:noFill/>
        </p:spPr>
        <p:txBody>
          <a:bodyPr wrap="square" rtlCol="0">
            <a:spAutoFit/>
          </a:bodyPr>
          <a:lstStyle/>
          <a:p>
            <a:r>
              <a:rPr lang="en-US" sz="1500" dirty="0">
                <a:solidFill>
                  <a:srgbClr val="EE478C"/>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1500" dirty="0" smtClean="0">
                <a:solidFill>
                  <a:srgbClr val="EE478C"/>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1500" dirty="0" smtClean="0">
                <a:solidFill>
                  <a:srgbClr val="EE478C"/>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a:t>
            </a:r>
            <a:endParaRPr lang="en-US" sz="1500" dirty="0">
              <a:solidFill>
                <a:srgbClr val="EE478C"/>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FB2BBD04-9D01-40B1-8FD3-20901640F146}"/>
              </a:ext>
            </a:extLst>
          </p:cNvPr>
          <p:cNvSpPr/>
          <p:nvPr/>
        </p:nvSpPr>
        <p:spPr>
          <a:xfrm>
            <a:off x="380998" y="397247"/>
            <a:ext cx="8422105" cy="5165353"/>
          </a:xfrm>
          <a:prstGeom prst="rect">
            <a:avLst/>
          </a:prstGeom>
          <a:noFill/>
          <a:ln>
            <a:solidFill>
              <a:srgbClr val="EE47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a:extLst>
              <a:ext uri="{FF2B5EF4-FFF2-40B4-BE49-F238E27FC236}">
                <a16:creationId xmlns="" xmlns:a16="http://schemas.microsoft.com/office/drawing/2014/main" id="{005FE9B9-D1E3-4D54-BDA1-0202C001E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045" y="-1622355"/>
            <a:ext cx="545843" cy="545843"/>
          </a:xfrm>
          <a:prstGeom prst="rect">
            <a:avLst/>
          </a:prstGeom>
        </p:spPr>
      </p:pic>
      <p:sp>
        <p:nvSpPr>
          <p:cNvPr id="8" name="Rectangle 7">
            <a:extLst>
              <a:ext uri="{FF2B5EF4-FFF2-40B4-BE49-F238E27FC236}">
                <a16:creationId xmlns="" xmlns:a16="http://schemas.microsoft.com/office/drawing/2014/main" id="{525A16B4-211B-4FE3-87F8-5622C269E087}"/>
              </a:ext>
            </a:extLst>
          </p:cNvPr>
          <p:cNvSpPr/>
          <p:nvPr/>
        </p:nvSpPr>
        <p:spPr>
          <a:xfrm>
            <a:off x="381000" y="485105"/>
            <a:ext cx="8319836" cy="5170646"/>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When I was younger, I was an </a:t>
            </a:r>
            <a:r>
              <a:rPr lang="en-US" sz="1500" dirty="0" err="1">
                <a:latin typeface="Arial" panose="020B0604020202020204" pitchFamily="34" charset="0"/>
                <a:cs typeface="Arial" panose="020B0604020202020204" pitchFamily="34" charset="0"/>
              </a:rPr>
              <a:t>opie</a:t>
            </a:r>
            <a:r>
              <a:rPr lang="en-US" sz="1500" dirty="0">
                <a:latin typeface="Arial" panose="020B0604020202020204" pitchFamily="34" charset="0"/>
                <a:cs typeface="Arial" panose="020B0604020202020204" pitchFamily="34" charset="0"/>
              </a:rPr>
              <a:t>-dopey little kid; many would suggest that I still am still </a:t>
            </a:r>
            <a:r>
              <a:rPr lang="en-US" sz="1500" dirty="0" err="1">
                <a:latin typeface="Arial" panose="020B0604020202020204" pitchFamily="34" charset="0"/>
                <a:cs typeface="Arial" panose="020B0604020202020204" pitchFamily="34" charset="0"/>
              </a:rPr>
              <a:t>opie</a:t>
            </a:r>
            <a:r>
              <a:rPr lang="en-US" sz="1500" dirty="0">
                <a:latin typeface="Arial" panose="020B0604020202020204" pitchFamily="34" charset="0"/>
                <a:cs typeface="Arial" panose="020B0604020202020204" pitchFamily="34" charset="0"/>
              </a:rPr>
              <a:t>-dopey, but that’s another story for another day. In my gawky youth, I got bullied; as many people know, middle school children are some of the worst people on the planet. (Disclaimer: Kelly would not approve of that sentence). As a kid, I got picked on for number of reasons, chief of which, I believe involved cooties. Looking back, it’s actually amazing how much grief this fictional ailment caused me, but that was okay, because like most kids going through my struggle, my parents gave me the cliché advice that “It’ll get better when you’re older.” So, I waited until I got older, hoping that one day, I’d find happiness, and people who accepted me. So, I spent my middle school years biding my time until high school and waiting for that promise to come true</a:t>
            </a:r>
            <a:r>
              <a:rPr lang="en-US" sz="1500" dirty="0" smtClean="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a:p>
            <a:r>
              <a:rPr lang="en-US" sz="1500" dirty="0" smtClean="0">
                <a:latin typeface="Arial" panose="020B0604020202020204" pitchFamily="34" charset="0"/>
                <a:cs typeface="Arial" panose="020B0604020202020204" pitchFamily="34" charset="0"/>
              </a:rPr>
              <a:t>Fast </a:t>
            </a:r>
            <a:r>
              <a:rPr lang="en-US" sz="1500" dirty="0">
                <a:latin typeface="Arial" panose="020B0604020202020204" pitchFamily="34" charset="0"/>
                <a:cs typeface="Arial" panose="020B0604020202020204" pitchFamily="34" charset="0"/>
              </a:rPr>
              <a:t>forward to 2004. I enter high school. I didn’t know a lot of people going into high school, but one of the first to greet me was Kelly. To try to describe Kelly briefly, she’s essentially what you get when you combine Audrey Hepburn, Ruth Bader Ginsburg, and Ellen DeGeneres after she’s taken a couple shots of </a:t>
            </a:r>
            <a:r>
              <a:rPr lang="en-US" sz="1500" dirty="0" err="1">
                <a:latin typeface="Arial" panose="020B0604020202020204" pitchFamily="34" charset="0"/>
                <a:cs typeface="Arial" panose="020B0604020202020204" pitchFamily="34" charset="0"/>
              </a:rPr>
              <a:t>NyQuil</a:t>
            </a:r>
            <a:r>
              <a:rPr lang="en-US" sz="1500" dirty="0">
                <a:latin typeface="Arial" panose="020B0604020202020204" pitchFamily="34" charset="0"/>
                <a:cs typeface="Arial" panose="020B0604020202020204" pitchFamily="34" charset="0"/>
              </a:rPr>
              <a:t> (note: this reference to Nyquil is really less of a commentary on Kelly and more of a commentary on Ellen’s energy…I digress). Upon meeting Kelly, I actually had to ask somebody near me if she went to the same feeder school as me, because she just started talking to me like we had already been best friends for years. Kelly very possibly could have been my first friend in high school, and she was always there for me. If I needed a kind word, she gave it to me; If I needed a hug, she embraced me; if I needed a reality check…she was there for me.  If you were trying to cast a “John Hughes Coming of Age Film,” and were looking for somebody to portray the high school best friend, Kelly Cosby is literally the image that comes to mind.</a:t>
            </a:r>
          </a:p>
        </p:txBody>
      </p:sp>
      <p:sp>
        <p:nvSpPr>
          <p:cNvPr id="7" name="Rectangle 6">
            <a:extLst>
              <a:ext uri="{FF2B5EF4-FFF2-40B4-BE49-F238E27FC236}">
                <a16:creationId xmlns="" xmlns:a16="http://schemas.microsoft.com/office/drawing/2014/main" id="{7341EE25-0D2E-43E0-B28A-FA8224AB91F4}"/>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Give to Others</a:t>
            </a:r>
            <a:endParaRPr lang="en-US" dirty="0">
              <a:solidFill>
                <a:schemeClr val="bg1"/>
              </a:solidFill>
            </a:endParaRPr>
          </a:p>
          <a:p>
            <a:pPr algn="ctr"/>
            <a:r>
              <a:rPr lang="en-US" dirty="0" smtClean="0">
                <a:solidFill>
                  <a:schemeClr val="bg1"/>
                </a:solidFill>
              </a:rPr>
              <a:t>Excerpt from Blog </a:t>
            </a:r>
            <a:r>
              <a:rPr lang="en-US" dirty="0">
                <a:solidFill>
                  <a:schemeClr val="bg1"/>
                </a:solidFill>
              </a:rPr>
              <a:t>by </a:t>
            </a:r>
            <a:r>
              <a:rPr lang="en-US" dirty="0" smtClean="0">
                <a:solidFill>
                  <a:schemeClr val="bg1"/>
                </a:solidFill>
              </a:rPr>
              <a:t>Brian Israel</a:t>
            </a:r>
            <a:endParaRPr lang="en-US" dirty="0">
              <a:solidFill>
                <a:schemeClr val="bg1"/>
              </a:solidFill>
            </a:endParaRPr>
          </a:p>
        </p:txBody>
      </p:sp>
      <p:pic>
        <p:nvPicPr>
          <p:cNvPr id="9" name="Picture 8">
            <a:extLst>
              <a:ext uri="{FF2B5EF4-FFF2-40B4-BE49-F238E27FC236}">
                <a16:creationId xmlns="" xmlns:a16="http://schemas.microsoft.com/office/drawing/2014/main" id="{DF21C4BA-8F01-4373-8A1D-EC09B1E14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0" name="Right Triangle 9">
            <a:extLst>
              <a:ext uri="{FF2B5EF4-FFF2-40B4-BE49-F238E27FC236}">
                <a16:creationId xmlns="" xmlns:a16="http://schemas.microsoft.com/office/drawing/2014/main" id="{063C304B-D184-4852-9E50-DE09D72794F8}"/>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855AE9C5-C331-4549-B528-8A68C6796CEC}"/>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BLOG</a:t>
            </a:r>
          </a:p>
        </p:txBody>
      </p:sp>
      <p:sp>
        <p:nvSpPr>
          <p:cNvPr id="12" name="Slide Number Placeholder 1">
            <a:extLst>
              <a:ext uri="{FF2B5EF4-FFF2-40B4-BE49-F238E27FC236}">
                <a16:creationId xmlns="" xmlns:a16="http://schemas.microsoft.com/office/drawing/2014/main" id="{2A9A8B47-90C3-4FF8-9C53-C19562485444}"/>
              </a:ext>
            </a:extLst>
          </p:cNvPr>
          <p:cNvSpPr>
            <a:spLocks noGrp="1"/>
          </p:cNvSpPr>
          <p:nvPr>
            <p:ph type="sldNum" sz="quarter" idx="12"/>
          </p:nvPr>
        </p:nvSpPr>
        <p:spPr>
          <a:xfrm>
            <a:off x="8001000" y="6629400"/>
            <a:ext cx="1143000" cy="228600"/>
          </a:xfrm>
        </p:spPr>
        <p:txBody>
          <a:bodyPr/>
          <a:lstStyle/>
          <a:p>
            <a:fld id="{1CDA1C2C-9D80-4D38-8C35-73BB40AACD42}" type="slidenum">
              <a:rPr lang="en-US" smtClean="0"/>
              <a:t>12</a:t>
            </a:fld>
            <a:endParaRPr lang="en-US" dirty="0"/>
          </a:p>
        </p:txBody>
      </p:sp>
    </p:spTree>
    <p:extLst>
      <p:ext uri="{BB962C8B-B14F-4D97-AF65-F5344CB8AC3E}">
        <p14:creationId xmlns:p14="http://schemas.microsoft.com/office/powerpoint/2010/main" val="384876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13DF18F-48C0-4BEA-8963-A4BEEA8FB90C}"/>
              </a:ext>
            </a:extLst>
          </p:cNvPr>
          <p:cNvSpPr txBox="1"/>
          <p:nvPr/>
        </p:nvSpPr>
        <p:spPr>
          <a:xfrm>
            <a:off x="381000" y="485105"/>
            <a:ext cx="8422104" cy="4478149"/>
          </a:xfrm>
          <a:prstGeom prst="rect">
            <a:avLst/>
          </a:prstGeom>
          <a:noFill/>
        </p:spPr>
        <p:txBody>
          <a:bodyPr wrap="square" rtlCol="0">
            <a:spAutoFit/>
          </a:bodyPr>
          <a:lstStyle/>
          <a:p>
            <a:r>
              <a:rPr lang="en-US" sz="1500" dirty="0">
                <a:solidFill>
                  <a:srgbClr val="EE478C"/>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1500" dirty="0" smtClean="0">
                <a:solidFill>
                  <a:srgbClr val="EE478C"/>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US" sz="1500" dirty="0" smtClean="0">
                <a:solidFill>
                  <a:srgbClr val="EE478C"/>
                </a:solidFill>
                <a:latin typeface="Arial" panose="020B0604020202020204" pitchFamily="34" charset="0"/>
                <a:cs typeface="Arial" panose="020B0604020202020204" pitchFamily="34" charset="0"/>
              </a:rPr>
              <a:t>_____________________________________________________________________________</a:t>
            </a:r>
            <a:endParaRPr lang="en-US" sz="1500" dirty="0">
              <a:solidFill>
                <a:srgbClr val="EE478C"/>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FB2BBD04-9D01-40B1-8FD3-20901640F146}"/>
              </a:ext>
            </a:extLst>
          </p:cNvPr>
          <p:cNvSpPr/>
          <p:nvPr/>
        </p:nvSpPr>
        <p:spPr>
          <a:xfrm>
            <a:off x="380998" y="397247"/>
            <a:ext cx="8422105" cy="4784353"/>
          </a:xfrm>
          <a:prstGeom prst="rect">
            <a:avLst/>
          </a:prstGeom>
          <a:noFill/>
          <a:ln>
            <a:solidFill>
              <a:srgbClr val="EE478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6" name="Picture 5">
            <a:extLst>
              <a:ext uri="{FF2B5EF4-FFF2-40B4-BE49-F238E27FC236}">
                <a16:creationId xmlns="" xmlns:a16="http://schemas.microsoft.com/office/drawing/2014/main" id="{005FE9B9-D1E3-4D54-BDA1-0202C001E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2045" y="-1622355"/>
            <a:ext cx="545843" cy="545843"/>
          </a:xfrm>
          <a:prstGeom prst="rect">
            <a:avLst/>
          </a:prstGeom>
        </p:spPr>
      </p:pic>
      <p:sp>
        <p:nvSpPr>
          <p:cNvPr id="8" name="Rectangle 7">
            <a:extLst>
              <a:ext uri="{FF2B5EF4-FFF2-40B4-BE49-F238E27FC236}">
                <a16:creationId xmlns="" xmlns:a16="http://schemas.microsoft.com/office/drawing/2014/main" id="{525A16B4-211B-4FE3-87F8-5622C269E087}"/>
              </a:ext>
            </a:extLst>
          </p:cNvPr>
          <p:cNvSpPr/>
          <p:nvPr/>
        </p:nvSpPr>
        <p:spPr>
          <a:xfrm>
            <a:off x="381000" y="485105"/>
            <a:ext cx="8319836" cy="4708981"/>
          </a:xfrm>
          <a:prstGeom prst="rect">
            <a:avLst/>
          </a:prstGeom>
        </p:spPr>
        <p:txBody>
          <a:bodyPr wrap="square">
            <a:spAutoFit/>
          </a:bodyPr>
          <a:lstStyle/>
          <a:p>
            <a:r>
              <a:rPr lang="en-US" sz="1500" dirty="0">
                <a:latin typeface="Arial" panose="020B0604020202020204" pitchFamily="34" charset="0"/>
                <a:cs typeface="Arial" panose="020B0604020202020204" pitchFamily="34" charset="0"/>
              </a:rPr>
              <a:t>As high school went on, I started making friends and finally felt like I fit in in a way that I never really had before. Unfortunately, at that point, I had to go off to college. I attended Creighton University, and during my first year there, I honestly hated it. I wanted to transfer, and I wanted to leave; I felt like I was losing every single one of my friends back home, friends I had worked so hard to get. It’s hard to really articulate how a kid feels when they spend their middle school years feeling like an outsider, then four years feeling like somebody on the inside, and then feeling like that’s been torn from you. It sucks. I wanted to be with my friends. I had decided to transfer and had filled out applications to do so. Not long after, I got a phone call from Kelly inviting me to go to the KU/OU game in Oklahoma with her and a few other friends. I jumped at the chance (before I even realized these were front row tickets). This may not seem like the biggest deal now, but for me then, it was this act of kindness that convinced me it was okay to be away from my friends, and that I wouldn’t and wasn’t losing them. Kelly, in large part, is why I never transferred from Creighton, and in larger part is why I am where I am </a:t>
            </a:r>
            <a:r>
              <a:rPr lang="en-US" sz="1500" dirty="0" smtClean="0">
                <a:latin typeface="Arial" panose="020B0604020202020204" pitchFamily="34" charset="0"/>
                <a:cs typeface="Arial" panose="020B0604020202020204" pitchFamily="34" charset="0"/>
              </a:rPr>
              <a:t>now. </a:t>
            </a:r>
          </a:p>
          <a:p>
            <a:endParaRPr lang="en-US" sz="1500" dirty="0" smtClean="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That’s who Kelly was. For all I know, she may have not thought twice about that </a:t>
            </a:r>
            <a:r>
              <a:rPr lang="en-US" sz="1500" dirty="0" err="1">
                <a:latin typeface="Arial" panose="020B0604020202020204" pitchFamily="34" charset="0"/>
                <a:cs typeface="Arial" panose="020B0604020202020204" pitchFamily="34" charset="0"/>
              </a:rPr>
              <a:t>gameday</a:t>
            </a:r>
            <a:r>
              <a:rPr lang="en-US" sz="1500" dirty="0">
                <a:latin typeface="Arial" panose="020B0604020202020204" pitchFamily="34" charset="0"/>
                <a:cs typeface="Arial" panose="020B0604020202020204" pitchFamily="34" charset="0"/>
              </a:rPr>
              <a:t> in the fall of 2008, but to me, that changed my life. That’s kind of Kelly’s game though; she changed, and continues to change, lives without even thinking twice about it. Kelly gave me hope that I could get through college and confidence to stay at the institution that gave me the passion to serve others, leading to my year of service, my attendance at Notre Dame Law School, and ultimately making me the lawyer that I am today; Kelly gave me that</a:t>
            </a:r>
            <a:r>
              <a:rPr lang="en-US" sz="1500" dirty="0" smtClean="0">
                <a:latin typeface="Arial" panose="020B0604020202020204" pitchFamily="34" charset="0"/>
                <a:cs typeface="Arial" panose="020B0604020202020204" pitchFamily="34" charset="0"/>
              </a:rPr>
              <a:t>.</a:t>
            </a:r>
            <a:endParaRPr lang="en-US" sz="15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7341EE25-0D2E-43E0-B28A-FA8224AB91F4}"/>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Give to Others</a:t>
            </a:r>
            <a:endParaRPr lang="en-US" dirty="0">
              <a:solidFill>
                <a:schemeClr val="bg1"/>
              </a:solidFill>
            </a:endParaRPr>
          </a:p>
          <a:p>
            <a:pPr algn="ctr"/>
            <a:r>
              <a:rPr lang="en-US" dirty="0" smtClean="0">
                <a:solidFill>
                  <a:schemeClr val="bg1"/>
                </a:solidFill>
              </a:rPr>
              <a:t>Excerpt from Blog </a:t>
            </a:r>
            <a:r>
              <a:rPr lang="en-US" dirty="0">
                <a:solidFill>
                  <a:schemeClr val="bg1"/>
                </a:solidFill>
              </a:rPr>
              <a:t>by </a:t>
            </a:r>
            <a:r>
              <a:rPr lang="en-US" dirty="0" smtClean="0">
                <a:solidFill>
                  <a:schemeClr val="bg1"/>
                </a:solidFill>
              </a:rPr>
              <a:t>Brian Israel</a:t>
            </a:r>
            <a:endParaRPr lang="en-US" dirty="0">
              <a:solidFill>
                <a:schemeClr val="bg1"/>
              </a:solidFill>
            </a:endParaRPr>
          </a:p>
        </p:txBody>
      </p:sp>
      <p:pic>
        <p:nvPicPr>
          <p:cNvPr id="9" name="Picture 8">
            <a:extLst>
              <a:ext uri="{FF2B5EF4-FFF2-40B4-BE49-F238E27FC236}">
                <a16:creationId xmlns="" xmlns:a16="http://schemas.microsoft.com/office/drawing/2014/main" id="{DF21C4BA-8F01-4373-8A1D-EC09B1E14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0" name="Right Triangle 9">
            <a:extLst>
              <a:ext uri="{FF2B5EF4-FFF2-40B4-BE49-F238E27FC236}">
                <a16:creationId xmlns="" xmlns:a16="http://schemas.microsoft.com/office/drawing/2014/main" id="{063C304B-D184-4852-9E50-DE09D72794F8}"/>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855AE9C5-C331-4549-B528-8A68C6796CEC}"/>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BLOG</a:t>
            </a:r>
          </a:p>
        </p:txBody>
      </p:sp>
      <p:sp>
        <p:nvSpPr>
          <p:cNvPr id="12" name="Slide Number Placeholder 1">
            <a:extLst>
              <a:ext uri="{FF2B5EF4-FFF2-40B4-BE49-F238E27FC236}">
                <a16:creationId xmlns="" xmlns:a16="http://schemas.microsoft.com/office/drawing/2014/main" id="{2A9A8B47-90C3-4FF8-9C53-C19562485444}"/>
              </a:ext>
            </a:extLst>
          </p:cNvPr>
          <p:cNvSpPr>
            <a:spLocks noGrp="1"/>
          </p:cNvSpPr>
          <p:nvPr>
            <p:ph type="sldNum" sz="quarter" idx="12"/>
          </p:nvPr>
        </p:nvSpPr>
        <p:spPr>
          <a:xfrm>
            <a:off x="8001000" y="6629400"/>
            <a:ext cx="1143000" cy="228600"/>
          </a:xfrm>
        </p:spPr>
        <p:txBody>
          <a:bodyPr/>
          <a:lstStyle/>
          <a:p>
            <a:fld id="{1CDA1C2C-9D80-4D38-8C35-73BB40AACD42}" type="slidenum">
              <a:rPr lang="en-US" smtClean="0"/>
              <a:t>13</a:t>
            </a:fld>
            <a:endParaRPr lang="en-US" dirty="0"/>
          </a:p>
        </p:txBody>
      </p:sp>
    </p:spTree>
    <p:extLst>
      <p:ext uri="{BB962C8B-B14F-4D97-AF65-F5344CB8AC3E}">
        <p14:creationId xmlns:p14="http://schemas.microsoft.com/office/powerpoint/2010/main" val="321261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45B5653-7F47-4004-986B-43A1BBDF8472}"/>
              </a:ext>
            </a:extLst>
          </p:cNvPr>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0F60737-A59E-4D55-86F1-AE4333E3D6A8}"/>
              </a:ext>
            </a:extLst>
          </p:cNvPr>
          <p:cNvSpPr>
            <a:spLocks noGrp="1"/>
          </p:cNvSpPr>
          <p:nvPr>
            <p:ph type="title"/>
          </p:nvPr>
        </p:nvSpPr>
        <p:spPr>
          <a:xfrm>
            <a:off x="0" y="0"/>
            <a:ext cx="9144000" cy="1143000"/>
          </a:xfrm>
          <a:solidFill>
            <a:schemeClr val="tx2">
              <a:lumMod val="60000"/>
              <a:lumOff val="40000"/>
            </a:schemeClr>
          </a:solidFill>
        </p:spPr>
        <p:txBody>
          <a:bodyPr>
            <a:normAutofit/>
          </a:bodyPr>
          <a:lstStyle/>
          <a:p>
            <a:r>
              <a:rPr lang="en-US" sz="2400" b="1" dirty="0" smtClean="0">
                <a:solidFill>
                  <a:schemeClr val="bg1"/>
                </a:solidFill>
                <a:latin typeface="Arial" panose="020B0604020202020204" pitchFamily="34" charset="0"/>
                <a:cs typeface="Arial" panose="020B0604020202020204" pitchFamily="34" charset="0"/>
              </a:rPr>
              <a:t>Highlighting one of your Habits</a:t>
            </a:r>
            <a:endParaRPr lang="en-US" sz="2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FB6DA7A1-84CD-46DA-802F-C65D97C4EA00}"/>
              </a:ext>
            </a:extLst>
          </p:cNvPr>
          <p:cNvSpPr>
            <a:spLocks noGrp="1"/>
          </p:cNvSpPr>
          <p:nvPr>
            <p:ph idx="1"/>
          </p:nvPr>
        </p:nvSpPr>
        <p:spPr>
          <a:xfrm>
            <a:off x="228600" y="1143000"/>
            <a:ext cx="7467600" cy="2600961"/>
          </a:xfrm>
        </p:spPr>
        <p:txBody>
          <a:bodyPr>
            <a:normAutofit/>
          </a:bodyPr>
          <a:lstStyle/>
          <a:p>
            <a:pPr marL="0" indent="0">
              <a:buNone/>
            </a:pPr>
            <a:endParaRPr lang="en-US" sz="900" dirty="0">
              <a:solidFill>
                <a:schemeClr val="bg1"/>
              </a:solidFill>
              <a:latin typeface="Arial" panose="020B0604020202020204" pitchFamily="34" charset="0"/>
              <a:cs typeface="Arial" panose="020B0604020202020204" pitchFamily="34" charset="0"/>
            </a:endParaRPr>
          </a:p>
          <a:p>
            <a:r>
              <a:rPr lang="en-US" sz="1900" u="sng" dirty="0">
                <a:solidFill>
                  <a:schemeClr val="bg1"/>
                </a:solidFill>
                <a:latin typeface="Arial" panose="020B0604020202020204" pitchFamily="34" charset="0"/>
                <a:cs typeface="Arial" panose="020B0604020202020204" pitchFamily="34" charset="0"/>
              </a:rPr>
              <a:t>Create</a:t>
            </a:r>
            <a:r>
              <a:rPr lang="en-US" sz="1900" dirty="0">
                <a:solidFill>
                  <a:schemeClr val="bg1"/>
                </a:solidFill>
                <a:latin typeface="Arial" panose="020B0604020202020204" pitchFamily="34" charset="0"/>
                <a:cs typeface="Arial" panose="020B0604020202020204" pitchFamily="34" charset="0"/>
              </a:rPr>
              <a:t> a postcard </a:t>
            </a:r>
            <a:r>
              <a:rPr lang="en-US" sz="1900" dirty="0" smtClean="0">
                <a:solidFill>
                  <a:schemeClr val="bg1"/>
                </a:solidFill>
                <a:latin typeface="Arial" panose="020B0604020202020204" pitchFamily="34" charset="0"/>
                <a:cs typeface="Arial" panose="020B0604020202020204" pitchFamily="34" charset="0"/>
              </a:rPr>
              <a:t>highlighting the </a:t>
            </a:r>
            <a:r>
              <a:rPr lang="en-US" sz="1900" u="sng" dirty="0">
                <a:solidFill>
                  <a:schemeClr val="bg1"/>
                </a:solidFill>
                <a:latin typeface="Arial" panose="020B0604020202020204" pitchFamily="34" charset="0"/>
                <a:cs typeface="Arial" panose="020B0604020202020204" pitchFamily="34" charset="0"/>
              </a:rPr>
              <a:t>one</a:t>
            </a:r>
            <a:r>
              <a:rPr lang="en-US" sz="1900" dirty="0">
                <a:solidFill>
                  <a:schemeClr val="bg1"/>
                </a:solidFill>
                <a:latin typeface="Arial" panose="020B0604020202020204" pitchFamily="34" charset="0"/>
                <a:cs typeface="Arial" panose="020B0604020202020204" pitchFamily="34" charset="0"/>
              </a:rPr>
              <a:t> </a:t>
            </a:r>
            <a:r>
              <a:rPr lang="en-US" sz="1900" dirty="0" smtClean="0">
                <a:solidFill>
                  <a:schemeClr val="bg1"/>
                </a:solidFill>
                <a:latin typeface="Arial" panose="020B0604020202020204" pitchFamily="34" charset="0"/>
                <a:cs typeface="Arial" panose="020B0604020202020204" pitchFamily="34" charset="0"/>
              </a:rPr>
              <a:t>new habit that you find most challenging</a:t>
            </a:r>
            <a:endParaRPr lang="en-US" sz="1900" dirty="0">
              <a:solidFill>
                <a:schemeClr val="bg1"/>
              </a:solidFill>
              <a:latin typeface="Arial" panose="020B0604020202020204" pitchFamily="34" charset="0"/>
              <a:cs typeface="Arial" panose="020B0604020202020204" pitchFamily="34" charset="0"/>
            </a:endParaRPr>
          </a:p>
          <a:p>
            <a:pPr lvl="1"/>
            <a:r>
              <a:rPr lang="en-US" sz="1900" dirty="0">
                <a:solidFill>
                  <a:schemeClr val="bg1"/>
                </a:solidFill>
                <a:latin typeface="Arial" panose="020B0604020202020204" pitchFamily="34" charset="0"/>
                <a:cs typeface="Arial" panose="020B0604020202020204" pitchFamily="34" charset="0"/>
              </a:rPr>
              <a:t>Postcard example (Kelly’s 10</a:t>
            </a:r>
            <a:r>
              <a:rPr lang="en-US" sz="1900" baseline="30000" dirty="0">
                <a:solidFill>
                  <a:schemeClr val="bg1"/>
                </a:solidFill>
                <a:latin typeface="Arial" panose="020B0604020202020204" pitchFamily="34" charset="0"/>
                <a:cs typeface="Arial" panose="020B0604020202020204" pitchFamily="34" charset="0"/>
              </a:rPr>
              <a:t>th</a:t>
            </a:r>
            <a:r>
              <a:rPr lang="en-US" sz="1900" dirty="0">
                <a:solidFill>
                  <a:schemeClr val="bg1"/>
                </a:solidFill>
                <a:latin typeface="Arial" panose="020B0604020202020204" pitchFamily="34" charset="0"/>
                <a:cs typeface="Arial" panose="020B0604020202020204" pitchFamily="34" charset="0"/>
              </a:rPr>
              <a:t> habit)</a:t>
            </a:r>
          </a:p>
          <a:p>
            <a:endParaRPr lang="en-US" sz="900" dirty="0">
              <a:solidFill>
                <a:schemeClr val="bg1"/>
              </a:solidFill>
              <a:latin typeface="Arial" panose="020B0604020202020204" pitchFamily="34" charset="0"/>
              <a:cs typeface="Arial" panose="020B0604020202020204" pitchFamily="34" charset="0"/>
            </a:endParaRPr>
          </a:p>
          <a:p>
            <a:r>
              <a:rPr lang="en-US" sz="1900" dirty="0" smtClean="0">
                <a:solidFill>
                  <a:schemeClr val="bg1"/>
                </a:solidFill>
                <a:latin typeface="Arial" panose="020B0604020202020204" pitchFamily="34" charset="0"/>
                <a:cs typeface="Arial" panose="020B0604020202020204" pitchFamily="34" charset="0"/>
              </a:rPr>
              <a:t>Keep the postcard visible as you work on making this new habit part of your everyday life</a:t>
            </a:r>
            <a:endParaRPr lang="en-US" sz="19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DBE25E02-0B04-44CD-80DE-54B5DF317652}"/>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 xmlns:a16="http://schemas.microsoft.com/office/drawing/2014/main" id="{9D46479F-774B-4E22-818F-EB05199C9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0056" y="2842508"/>
            <a:ext cx="3715899" cy="2786924"/>
          </a:xfrm>
          <a:prstGeom prst="rect">
            <a:avLst/>
          </a:prstGeom>
        </p:spPr>
      </p:pic>
      <p:sp>
        <p:nvSpPr>
          <p:cNvPr id="8"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14</a:t>
            </a:fld>
            <a:endParaRPr lang="en-US" dirty="0"/>
          </a:p>
        </p:txBody>
      </p:sp>
    </p:spTree>
    <p:extLst>
      <p:ext uri="{BB962C8B-B14F-4D97-AF65-F5344CB8AC3E}">
        <p14:creationId xmlns:p14="http://schemas.microsoft.com/office/powerpoint/2010/main" val="836992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A8CF0D2-61DD-47DE-BE8B-479FE913FC2A}"/>
              </a:ext>
            </a:extLst>
          </p:cNvPr>
          <p:cNvSpPr/>
          <p:nvPr/>
        </p:nvSpPr>
        <p:spPr>
          <a:xfrm>
            <a:off x="0" y="-21670"/>
            <a:ext cx="9169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F024A619-67DD-47D0-9B8D-1A878890F226}"/>
              </a:ext>
            </a:extLst>
          </p:cNvPr>
          <p:cNvSpPr/>
          <p:nvPr/>
        </p:nvSpPr>
        <p:spPr>
          <a:xfrm>
            <a:off x="1600200" y="381000"/>
            <a:ext cx="6172200" cy="838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entury Gothic" panose="020B0502020202020204" pitchFamily="34" charset="0"/>
              </a:rPr>
              <a:t>Update Your Scorecard Daily</a:t>
            </a:r>
            <a:endParaRPr lang="en-US" sz="2800" b="1" dirty="0">
              <a:latin typeface="Century Gothic" panose="020B0502020202020204" pitchFamily="34" charset="0"/>
            </a:endParaRPr>
          </a:p>
        </p:txBody>
      </p:sp>
      <p:sp>
        <p:nvSpPr>
          <p:cNvPr id="12" name="Rectangle 11">
            <a:extLst>
              <a:ext uri="{FF2B5EF4-FFF2-40B4-BE49-F238E27FC236}">
                <a16:creationId xmlns="" xmlns:a16="http://schemas.microsoft.com/office/drawing/2014/main" id="{3F13D7BB-C4B1-479D-B651-0DE6DBE2DFE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 xmlns:a16="http://schemas.microsoft.com/office/drawing/2014/main" id="{EA16D67D-3939-4A87-B6D3-9E90373A6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93" y="1350317"/>
            <a:ext cx="8818014" cy="4114026"/>
          </a:xfrm>
          <a:prstGeom prst="rect">
            <a:avLst/>
          </a:prstGeom>
          <a:solidFill>
            <a:schemeClr val="bg1"/>
          </a:solidFill>
          <a:ln>
            <a:noFill/>
          </a:ln>
          <a:effectLst/>
        </p:spPr>
      </p:pic>
      <p:sp>
        <p:nvSpPr>
          <p:cNvPr id="7"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15</a:t>
            </a:fld>
            <a:endParaRPr lang="en-US" dirty="0"/>
          </a:p>
        </p:txBody>
      </p:sp>
    </p:spTree>
    <p:extLst>
      <p:ext uri="{BB962C8B-B14F-4D97-AF65-F5344CB8AC3E}">
        <p14:creationId xmlns:p14="http://schemas.microsoft.com/office/powerpoint/2010/main" val="2427170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7F13330-A1D9-4918-A343-898949AED5D0}"/>
              </a:ext>
            </a:extLst>
          </p:cNvPr>
          <p:cNvSpPr/>
          <p:nvPr/>
        </p:nvSpPr>
        <p:spPr>
          <a:xfrm>
            <a:off x="0" y="0"/>
            <a:ext cx="9144000"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F60737-A59E-4D55-86F1-AE4333E3D6A8}"/>
              </a:ext>
            </a:extLst>
          </p:cNvPr>
          <p:cNvSpPr>
            <a:spLocks noGrp="1"/>
          </p:cNvSpPr>
          <p:nvPr>
            <p:ph type="title"/>
          </p:nvPr>
        </p:nvSpPr>
        <p:spPr>
          <a:xfrm>
            <a:off x="0" y="0"/>
            <a:ext cx="9144000" cy="1143000"/>
          </a:xfrm>
          <a:solidFill>
            <a:schemeClr val="tx2"/>
          </a:solidFill>
        </p:spPr>
        <p:txBody>
          <a:bodyPr>
            <a:normAutofit/>
          </a:bodyPr>
          <a:lstStyle/>
          <a:p>
            <a:r>
              <a:rPr lang="en-US" sz="2400" b="1" dirty="0" smtClean="0">
                <a:solidFill>
                  <a:schemeClr val="bg1"/>
                </a:solidFill>
                <a:latin typeface="Arial" panose="020B0604020202020204" pitchFamily="34" charset="0"/>
                <a:cs typeface="Arial" panose="020B0604020202020204" pitchFamily="34" charset="0"/>
              </a:rPr>
              <a:t>Reflection</a:t>
            </a:r>
            <a:endParaRPr lang="en-US" sz="2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FB6DA7A1-84CD-46DA-802F-C65D97C4EA00}"/>
              </a:ext>
            </a:extLst>
          </p:cNvPr>
          <p:cNvSpPr>
            <a:spLocks noGrp="1"/>
          </p:cNvSpPr>
          <p:nvPr>
            <p:ph idx="1"/>
          </p:nvPr>
        </p:nvSpPr>
        <p:spPr>
          <a:xfrm>
            <a:off x="457200" y="1269832"/>
            <a:ext cx="8361113" cy="2921168"/>
          </a:xfrm>
        </p:spPr>
        <p:txBody>
          <a:bodyPr>
            <a:normAutofit/>
          </a:bodyPr>
          <a:lstStyle/>
          <a:p>
            <a:r>
              <a:rPr lang="en-US" sz="2000" dirty="0" smtClean="0">
                <a:latin typeface="Arial" panose="020B0604020202020204" pitchFamily="34" charset="0"/>
                <a:cs typeface="Arial" panose="020B0604020202020204" pitchFamily="34" charset="0"/>
              </a:rPr>
              <a:t>Review</a:t>
            </a:r>
            <a:endParaRPr lang="en-US" sz="8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Use</a:t>
            </a:r>
            <a:endParaRPr lang="en-US" sz="8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Continue to track your habits daily on your scorecard</a:t>
            </a:r>
          </a:p>
          <a:p>
            <a:pPr marL="0" indent="0">
              <a:buNone/>
            </a:pPr>
            <a:endParaRPr lang="en-US" sz="800" dirty="0" smtClean="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2C35A41-D38C-4003-A1A3-4B904BACE824}"/>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xmlns="" id="{F9C60549-1CAD-43B8-8A78-DB19463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1"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16</a:t>
            </a:fld>
            <a:endParaRPr lang="en-US" dirty="0"/>
          </a:p>
        </p:txBody>
      </p:sp>
      <p:pic>
        <p:nvPicPr>
          <p:cNvPr id="1026" name="Picture 2" descr="Collage of images: Middle School student crossing the finish line and elementary school tug of war team cheering after winning event"/>
          <p:cNvPicPr>
            <a:picLocks noChangeAspect="1" noChangeArrowheads="1"/>
          </p:cNvPicPr>
          <p:nvPr/>
        </p:nvPicPr>
        <p:blipFill rotWithShape="1">
          <a:blip r:embed="rId4">
            <a:extLst>
              <a:ext uri="{28A0092B-C50C-407E-A947-70E740481C1C}">
                <a14:useLocalDpi xmlns:a14="http://schemas.microsoft.com/office/drawing/2010/main" val="0"/>
              </a:ext>
            </a:extLst>
          </a:blip>
          <a:srcRect r="51700"/>
          <a:stretch/>
        </p:blipFill>
        <p:spPr bwMode="auto">
          <a:xfrm>
            <a:off x="533400" y="3629025"/>
            <a:ext cx="4600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51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2C35A41-D38C-4003-A1A3-4B904BACE824}"/>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xmlns="" id="{F9C60549-1CAD-43B8-8A78-DB19463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24" y="533400"/>
            <a:ext cx="8937752" cy="5791200"/>
          </a:xfrm>
          <a:prstGeom prst="rect">
            <a:avLst/>
          </a:prstGeom>
        </p:spPr>
      </p:pic>
    </p:spTree>
    <p:extLst>
      <p:ext uri="{BB962C8B-B14F-4D97-AF65-F5344CB8AC3E}">
        <p14:creationId xmlns:p14="http://schemas.microsoft.com/office/powerpoint/2010/main" val="423410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45B5653-7F47-4004-986B-43A1BBDF8472}"/>
              </a:ext>
            </a:extLst>
          </p:cNvPr>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F60737-A59E-4D55-86F1-AE4333E3D6A8}"/>
              </a:ext>
            </a:extLst>
          </p:cNvPr>
          <p:cNvSpPr>
            <a:spLocks noGrp="1"/>
          </p:cNvSpPr>
          <p:nvPr>
            <p:ph type="title"/>
          </p:nvPr>
        </p:nvSpPr>
        <p:spPr>
          <a:xfrm>
            <a:off x="0" y="4011"/>
            <a:ext cx="9144000" cy="1143000"/>
          </a:xfrm>
          <a:solidFill>
            <a:schemeClr val="tx2">
              <a:lumMod val="40000"/>
              <a:lumOff val="60000"/>
            </a:schemeClr>
          </a:solidFill>
        </p:spPr>
        <p:txBody>
          <a:bodyPr>
            <a:normAutofit/>
          </a:bodyPr>
          <a:lstStyle/>
          <a:p>
            <a:r>
              <a:rPr lang="en-US" sz="2400" b="1" dirty="0">
                <a:latin typeface="Arial" panose="020B0604020202020204" pitchFamily="34" charset="0"/>
                <a:cs typeface="Arial" panose="020B0604020202020204" pitchFamily="34" charset="0"/>
              </a:rPr>
              <a:t>Becoming a Force for Good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Mission &amp; Objectives</a:t>
            </a:r>
          </a:p>
        </p:txBody>
      </p:sp>
      <p:sp>
        <p:nvSpPr>
          <p:cNvPr id="3" name="Content Placeholder 2">
            <a:extLst>
              <a:ext uri="{FF2B5EF4-FFF2-40B4-BE49-F238E27FC236}">
                <a16:creationId xmlns:a16="http://schemas.microsoft.com/office/drawing/2014/main" xmlns="" id="{FB6DA7A1-84CD-46DA-802F-C65D97C4EA00}"/>
              </a:ext>
            </a:extLst>
          </p:cNvPr>
          <p:cNvSpPr>
            <a:spLocks noGrp="1"/>
          </p:cNvSpPr>
          <p:nvPr>
            <p:ph idx="1"/>
          </p:nvPr>
        </p:nvSpPr>
        <p:spPr>
          <a:xfrm>
            <a:off x="457200" y="1295400"/>
            <a:ext cx="8229600" cy="4410232"/>
          </a:xfrm>
        </p:spPr>
        <p:txBody>
          <a:bodyPr>
            <a:normAutofit/>
          </a:bodyPr>
          <a:lstStyle/>
          <a:p>
            <a:pPr marL="0" indent="0">
              <a:buNone/>
            </a:pPr>
            <a:r>
              <a:rPr lang="en-US" sz="2400" u="sng" dirty="0">
                <a:solidFill>
                  <a:schemeClr val="bg1"/>
                </a:solidFill>
                <a:latin typeface="Arial" panose="020B0604020202020204" pitchFamily="34" charset="0"/>
                <a:cs typeface="Arial" panose="020B0604020202020204" pitchFamily="34" charset="0"/>
              </a:rPr>
              <a:t>Mission</a:t>
            </a:r>
          </a:p>
          <a:p>
            <a:pPr marL="0" indent="0">
              <a:buNone/>
            </a:pPr>
            <a:r>
              <a:rPr lang="en-US" sz="1800" dirty="0">
                <a:solidFill>
                  <a:schemeClr val="bg1"/>
                </a:solidFill>
                <a:latin typeface="Arial" panose="020B0604020202020204" pitchFamily="34" charset="0"/>
                <a:cs typeface="Arial" panose="020B0604020202020204" pitchFamily="34" charset="0"/>
              </a:rPr>
              <a:t>Building champions for social justice</a:t>
            </a:r>
          </a:p>
          <a:p>
            <a:pPr marL="0" indent="0">
              <a:buNone/>
            </a:pPr>
            <a:r>
              <a:rPr lang="en-US" sz="1800" dirty="0">
                <a:solidFill>
                  <a:schemeClr val="bg1"/>
                </a:solidFill>
                <a:latin typeface="Arial" panose="020B0604020202020204" pitchFamily="34" charset="0"/>
                <a:cs typeface="Arial" panose="020B0604020202020204" pitchFamily="34" charset="0"/>
              </a:rPr>
              <a:t> </a:t>
            </a:r>
          </a:p>
          <a:p>
            <a:pPr marL="0" indent="0">
              <a:buNone/>
            </a:pPr>
            <a:r>
              <a:rPr lang="en-US" sz="2400" u="sng" dirty="0">
                <a:solidFill>
                  <a:schemeClr val="bg1"/>
                </a:solidFill>
                <a:latin typeface="Arial" panose="020B0604020202020204" pitchFamily="34" charset="0"/>
                <a:cs typeface="Arial" panose="020B0604020202020204" pitchFamily="34" charset="0"/>
              </a:rPr>
              <a:t>Objectives</a:t>
            </a:r>
          </a:p>
          <a:p>
            <a:pPr>
              <a:buFont typeface="+mj-lt"/>
              <a:buAutoNum type="arabicPeriod"/>
            </a:pPr>
            <a:r>
              <a:rPr lang="en-US" sz="1800" dirty="0">
                <a:solidFill>
                  <a:schemeClr val="bg1"/>
                </a:solidFill>
                <a:latin typeface="Arial" panose="020B0604020202020204" pitchFamily="34" charset="0"/>
                <a:cs typeface="Arial" panose="020B0604020202020204" pitchFamily="34" charset="0"/>
              </a:rPr>
              <a:t>Reinforce the importance of diversity</a:t>
            </a:r>
          </a:p>
          <a:p>
            <a:pPr>
              <a:buFont typeface="+mj-lt"/>
              <a:buAutoNum type="arabicPeriod"/>
            </a:pPr>
            <a:r>
              <a:rPr lang="en-US" sz="1800" dirty="0">
                <a:solidFill>
                  <a:schemeClr val="bg1"/>
                </a:solidFill>
                <a:latin typeface="Arial" panose="020B0604020202020204" pitchFamily="34" charset="0"/>
                <a:cs typeface="Arial" panose="020B0604020202020204" pitchFamily="34" charset="0"/>
              </a:rPr>
              <a:t>Identify actions that may lead to </a:t>
            </a:r>
            <a:r>
              <a:rPr lang="en-US" sz="1800" dirty="0" smtClean="0">
                <a:solidFill>
                  <a:schemeClr val="bg1"/>
                </a:solidFill>
                <a:latin typeface="Arial" panose="020B0604020202020204" pitchFamily="34" charset="0"/>
                <a:cs typeface="Arial" panose="020B0604020202020204" pitchFamily="34" charset="0"/>
              </a:rPr>
              <a:t>injustice</a:t>
            </a:r>
            <a:endParaRPr lang="en-US" sz="1800" dirty="0">
              <a:solidFill>
                <a:schemeClr val="bg1"/>
              </a:solidFill>
              <a:latin typeface="Arial" panose="020B0604020202020204" pitchFamily="34" charset="0"/>
              <a:cs typeface="Arial" panose="020B0604020202020204" pitchFamily="34" charset="0"/>
            </a:endParaRPr>
          </a:p>
          <a:p>
            <a:pPr>
              <a:buFont typeface="+mj-lt"/>
              <a:buAutoNum type="arabicPeriod"/>
            </a:pPr>
            <a:r>
              <a:rPr lang="en-US" sz="1800" dirty="0">
                <a:solidFill>
                  <a:schemeClr val="bg1"/>
                </a:solidFill>
                <a:latin typeface="Arial" panose="020B0604020202020204" pitchFamily="34" charset="0"/>
                <a:cs typeface="Arial" panose="020B0604020202020204" pitchFamily="34" charset="0"/>
              </a:rPr>
              <a:t>Challenge students to stand for </a:t>
            </a:r>
            <a:r>
              <a:rPr lang="en-US" sz="1800" dirty="0" smtClean="0">
                <a:solidFill>
                  <a:schemeClr val="bg1"/>
                </a:solidFill>
                <a:latin typeface="Arial" panose="020B0604020202020204" pitchFamily="34" charset="0"/>
                <a:cs typeface="Arial" panose="020B0604020202020204" pitchFamily="34" charset="0"/>
              </a:rPr>
              <a:t>justice</a:t>
            </a:r>
            <a:endParaRPr lang="en-US" sz="1800" dirty="0">
              <a:solidFill>
                <a:schemeClr val="bg1"/>
              </a:solidFill>
              <a:latin typeface="Arial" panose="020B0604020202020204" pitchFamily="34" charset="0"/>
              <a:cs typeface="Arial" panose="020B0604020202020204" pitchFamily="34" charset="0"/>
            </a:endParaRPr>
          </a:p>
          <a:p>
            <a:pPr>
              <a:buFont typeface="+mj-lt"/>
              <a:buAutoNum type="arabicPeriod"/>
            </a:pPr>
            <a:r>
              <a:rPr lang="en-US" sz="1800" dirty="0">
                <a:solidFill>
                  <a:schemeClr val="bg1"/>
                </a:solidFill>
                <a:latin typeface="Arial" panose="020B0604020202020204" pitchFamily="34" charset="0"/>
                <a:cs typeface="Arial" panose="020B0604020202020204" pitchFamily="34" charset="0"/>
              </a:rPr>
              <a:t>Encourage the adoption of habits that support social justice</a:t>
            </a:r>
            <a:endParaRPr lang="en-US"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BE25E02-0B04-44CD-80DE-54B5DF317652}"/>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xmlns="" id="{9D46479F-774B-4E22-818F-EB05199C9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9"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2</a:t>
            </a:fld>
            <a:endParaRPr lang="en-US" dirty="0"/>
          </a:p>
        </p:txBody>
      </p:sp>
      <p:grpSp>
        <p:nvGrpSpPr>
          <p:cNvPr id="8" name="Group 7"/>
          <p:cNvGrpSpPr/>
          <p:nvPr/>
        </p:nvGrpSpPr>
        <p:grpSpPr>
          <a:xfrm>
            <a:off x="0" y="-161389"/>
            <a:ext cx="914400" cy="1151990"/>
            <a:chOff x="0" y="-161389"/>
            <a:chExt cx="914400" cy="1151990"/>
          </a:xfrm>
        </p:grpSpPr>
        <p:sp>
          <p:nvSpPr>
            <p:cNvPr id="10" name="Right Triangle 9">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0687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CBC9EAAE-FDF7-45ED-923E-6EA4C6E050D4}"/>
              </a:ext>
            </a:extLst>
          </p:cNvPr>
          <p:cNvSpPr/>
          <p:nvPr/>
        </p:nvSpPr>
        <p:spPr>
          <a:xfrm>
            <a:off x="0" y="5641059"/>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a:extLst>
              <a:ext uri="{FF2B5EF4-FFF2-40B4-BE49-F238E27FC236}">
                <a16:creationId xmlns:a16="http://schemas.microsoft.com/office/drawing/2014/main" xmlns="" id="{E586A378-FA70-489D-ACD3-DD04F3EE77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41059"/>
            <a:ext cx="1896090" cy="1228568"/>
          </a:xfrm>
          <a:prstGeom prst="rect">
            <a:avLst/>
          </a:prstGeom>
        </p:spPr>
      </p:pic>
      <p:sp>
        <p:nvSpPr>
          <p:cNvPr id="10"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3</a:t>
            </a:fld>
            <a:endParaRPr lang="en-US" dirty="0"/>
          </a:p>
        </p:txBody>
      </p:sp>
      <p:sp>
        <p:nvSpPr>
          <p:cNvPr id="13" name="Rectangle 12">
            <a:extLst>
              <a:ext uri="{FF2B5EF4-FFF2-40B4-BE49-F238E27FC236}">
                <a16:creationId xmlns:a16="http://schemas.microsoft.com/office/drawing/2014/main" xmlns="" id="{7D4B0D8F-FF4F-4CDF-96F6-71BE525A98E6}"/>
              </a:ext>
            </a:extLst>
          </p:cNvPr>
          <p:cNvSpPr/>
          <p:nvPr/>
        </p:nvSpPr>
        <p:spPr>
          <a:xfrm>
            <a:off x="0" y="-1"/>
            <a:ext cx="9144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AGENDA</a:t>
            </a:r>
            <a:endParaRPr lang="en-US" sz="24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914400" y="1447800"/>
            <a:ext cx="7281555"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u="sng" dirty="0">
              <a:solidFill>
                <a:schemeClr val="tx1"/>
              </a:solidFill>
              <a:latin typeface="Arial" panose="020B0604020202020204" pitchFamily="34" charset="0"/>
              <a:cs typeface="Arial" panose="020B0604020202020204" pitchFamily="34" charset="0"/>
            </a:endParaRPr>
          </a:p>
          <a:p>
            <a:r>
              <a:rPr lang="en-US" u="sng" dirty="0">
                <a:solidFill>
                  <a:schemeClr val="tx1"/>
                </a:solidFill>
                <a:latin typeface="Arial" panose="020B0604020202020204" pitchFamily="34" charset="0"/>
                <a:cs typeface="Arial" panose="020B0604020202020204" pitchFamily="34" charset="0"/>
              </a:rPr>
              <a:t>Module </a:t>
            </a:r>
            <a:r>
              <a:rPr lang="en-US" u="sng" dirty="0" smtClean="0">
                <a:solidFill>
                  <a:schemeClr val="tx1"/>
                </a:solidFill>
                <a:latin typeface="Arial" panose="020B0604020202020204" pitchFamily="34" charset="0"/>
                <a:cs typeface="Arial" panose="020B0604020202020204" pitchFamily="34" charset="0"/>
              </a:rPr>
              <a:t>5</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u="sng" dirty="0" smtClean="0">
                <a:solidFill>
                  <a:schemeClr val="tx1"/>
                </a:solidFill>
                <a:latin typeface="Arial" panose="020B0604020202020204" pitchFamily="34" charset="0"/>
                <a:cs typeface="Arial" panose="020B0604020202020204" pitchFamily="34" charset="0"/>
              </a:rPr>
              <a:t>Charts</a:t>
            </a:r>
          </a:p>
          <a:p>
            <a:endParaRPr lang="en-US" u="sng"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chemeClr val="tx1"/>
                </a:solidFill>
                <a:latin typeface="Arial" panose="020B0604020202020204" pitchFamily="34" charset="0"/>
                <a:cs typeface="Arial" panose="020B0604020202020204" pitchFamily="34" charset="0"/>
              </a:rPr>
              <a:t>Step Up Activity					4  -  8</a:t>
            </a:r>
          </a:p>
          <a:p>
            <a:pPr marL="342900" indent="-342900">
              <a:buFont typeface="+mj-lt"/>
              <a:buAutoNum type="arabicPeriod"/>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chemeClr val="tx1"/>
                </a:solidFill>
                <a:latin typeface="Arial" panose="020B0604020202020204" pitchFamily="34" charset="0"/>
                <a:cs typeface="Arial" panose="020B0604020202020204" pitchFamily="34" charset="0"/>
              </a:rPr>
              <a:t>Being left out – group discussion	</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9</a:t>
            </a:r>
          </a:p>
          <a:p>
            <a:pPr marL="342900" indent="-342900">
              <a:buFont typeface="+mj-lt"/>
              <a:buAutoNum type="arabicPeriod"/>
            </a:pPr>
            <a:endParaRPr lang="en-US"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chemeClr val="tx1"/>
                </a:solidFill>
                <a:latin typeface="Arial" panose="020B0604020202020204" pitchFamily="34" charset="0"/>
                <a:cs typeface="Arial" panose="020B0604020202020204" pitchFamily="34" charset="0"/>
              </a:rPr>
              <a:t>Including others – a practical way of standing up for justice</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10- 13</a:t>
            </a:r>
          </a:p>
          <a:p>
            <a:pPr marL="342900" indent="-342900">
              <a:buFont typeface="+mj-lt"/>
              <a:buAutoNum type="arabicPeriod"/>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chemeClr val="tx1"/>
                </a:solidFill>
                <a:latin typeface="Arial" panose="020B0604020202020204" pitchFamily="34" charset="0"/>
                <a:cs typeface="Arial" panose="020B0604020202020204" pitchFamily="34" charset="0"/>
              </a:rPr>
              <a:t>Habit postcard						14</a:t>
            </a:r>
          </a:p>
          <a:p>
            <a:pPr marL="342900" indent="-342900">
              <a:buFont typeface="+mj-lt"/>
              <a:buAutoNum type="arabicPeriod"/>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chemeClr val="tx1"/>
                </a:solidFill>
                <a:latin typeface="Arial" panose="020B0604020202020204" pitchFamily="34" charset="0"/>
                <a:cs typeface="Arial" panose="020B0604020202020204" pitchFamily="34" charset="0"/>
              </a:rPr>
              <a:t>Scorecard </a:t>
            </a:r>
            <a:r>
              <a:rPr lang="en-US" dirty="0" smtClean="0">
                <a:solidFill>
                  <a:schemeClr val="tx1"/>
                </a:solidFill>
                <a:latin typeface="Arial" panose="020B0604020202020204" pitchFamily="34" charset="0"/>
                <a:cs typeface="Arial" panose="020B0604020202020204" pitchFamily="34" charset="0"/>
              </a:rPr>
              <a:t>check-up					15</a:t>
            </a:r>
          </a:p>
          <a:p>
            <a:pPr marL="342900" indent="-342900">
              <a:buFont typeface="+mj-lt"/>
              <a:buAutoNum type="arabicPeriod"/>
            </a:pPr>
            <a:endParaRPr lang="en-US"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dirty="0" smtClean="0">
                <a:solidFill>
                  <a:schemeClr val="tx1"/>
                </a:solidFill>
                <a:latin typeface="Arial" panose="020B0604020202020204" pitchFamily="34" charset="0"/>
                <a:cs typeface="Arial" panose="020B0604020202020204" pitchFamily="34" charset="0"/>
              </a:rPr>
              <a:t>Reflection	</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16</a:t>
            </a:r>
            <a:r>
              <a:rPr lang="en-US"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pPr>
            <a:endParaRPr lang="en-US" dirty="0">
              <a:solidFill>
                <a:schemeClr val="tx1"/>
              </a:solidFill>
              <a:latin typeface="Arial" panose="020B0604020202020204" pitchFamily="34" charset="0"/>
              <a:cs typeface="Arial" panose="020B0604020202020204" pitchFamily="34" charset="0"/>
            </a:endParaRPr>
          </a:p>
        </p:txBody>
      </p:sp>
      <p:grpSp>
        <p:nvGrpSpPr>
          <p:cNvPr id="7" name="Group 6"/>
          <p:cNvGrpSpPr/>
          <p:nvPr/>
        </p:nvGrpSpPr>
        <p:grpSpPr>
          <a:xfrm>
            <a:off x="0" y="-161389"/>
            <a:ext cx="914400" cy="1151990"/>
            <a:chOff x="0" y="-161389"/>
            <a:chExt cx="914400" cy="1151990"/>
          </a:xfrm>
        </p:grpSpPr>
        <p:sp>
          <p:nvSpPr>
            <p:cNvPr id="8" name="Right Triangle 7">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98747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4</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Step Up!</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pic>
        <p:nvPicPr>
          <p:cNvPr id="1026" name="Picture 2" descr="Image result for middle school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779" y="2057401"/>
            <a:ext cx="4374441"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06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5</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Step Up!</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grpSp>
        <p:nvGrpSpPr>
          <p:cNvPr id="11" name="Group 10"/>
          <p:cNvGrpSpPr/>
          <p:nvPr/>
        </p:nvGrpSpPr>
        <p:grpSpPr>
          <a:xfrm>
            <a:off x="0" y="-161389"/>
            <a:ext cx="914400" cy="1151990"/>
            <a:chOff x="0" y="-161389"/>
            <a:chExt cx="914400" cy="1151990"/>
          </a:xfrm>
        </p:grpSpPr>
        <p:sp>
          <p:nvSpPr>
            <p:cNvPr id="12" name="Right Triangle 11">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grpSp>
      <p:sp>
        <p:nvSpPr>
          <p:cNvPr id="2" name="Rectangle 1"/>
          <p:cNvSpPr/>
          <p:nvPr/>
        </p:nvSpPr>
        <p:spPr>
          <a:xfrm>
            <a:off x="817269" y="1371600"/>
            <a:ext cx="7564731"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smtClean="0">
                <a:solidFill>
                  <a:schemeClr val="tx1"/>
                </a:solidFill>
                <a:latin typeface="Arial" panose="020B0604020202020204" pitchFamily="34" charset="0"/>
                <a:cs typeface="Arial" panose="020B0604020202020204" pitchFamily="34" charset="0"/>
              </a:rPr>
              <a:t>The purpose of the Step Up activity is to help students gain an understanding of how others have been affected by teasing, bullying and exclusion.</a:t>
            </a:r>
          </a:p>
          <a:p>
            <a:endParaRPr lang="en-US" sz="2000" dirty="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The following three Teacher charts provide instruction on how to implement this activity in your classroom.</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02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6</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Step Up!</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38263"/>
            <a:ext cx="9144000" cy="369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0" y="-161389"/>
            <a:ext cx="914400" cy="1151990"/>
            <a:chOff x="0" y="-161389"/>
            <a:chExt cx="914400" cy="1151990"/>
          </a:xfrm>
        </p:grpSpPr>
        <p:sp>
          <p:nvSpPr>
            <p:cNvPr id="12" name="Right Triangle 11">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gr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51" y="5657196"/>
            <a:ext cx="4210050" cy="62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47674" y="4953000"/>
            <a:ext cx="7564731" cy="579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smtClean="0">
                <a:solidFill>
                  <a:schemeClr val="tx2"/>
                </a:solidFill>
                <a:latin typeface="Arial" panose="020B0604020202020204" pitchFamily="34" charset="0"/>
                <a:cs typeface="Arial" panose="020B0604020202020204" pitchFamily="34" charset="0"/>
              </a:rPr>
              <a:t>Select the Step Up Statements from the following chart that work best for your group.  It may not be necessary to use a large number of statements.</a:t>
            </a:r>
            <a:endParaRPr lang="en-US" sz="16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690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Font typeface="+mj-lt"/>
              <a:buAutoNum type="arabicPeriod"/>
            </a:pPr>
            <a:endParaRPr lang="en-US" sz="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7</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1"/>
            <a:ext cx="9163929" cy="990601"/>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Step Up!</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grpSp>
        <p:nvGrpSpPr>
          <p:cNvPr id="10" name="Group 9"/>
          <p:cNvGrpSpPr/>
          <p:nvPr/>
        </p:nvGrpSpPr>
        <p:grpSpPr>
          <a:xfrm>
            <a:off x="0" y="-161389"/>
            <a:ext cx="914400" cy="1151990"/>
            <a:chOff x="0" y="-161389"/>
            <a:chExt cx="914400" cy="1151990"/>
          </a:xfrm>
        </p:grpSpPr>
        <p:sp>
          <p:nvSpPr>
            <p:cNvPr id="11" name="Right Triangle 10">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grpSp>
      <p:sp>
        <p:nvSpPr>
          <p:cNvPr id="2" name="Rectangle 1"/>
          <p:cNvSpPr/>
          <p:nvPr/>
        </p:nvSpPr>
        <p:spPr>
          <a:xfrm>
            <a:off x="123824" y="1524000"/>
            <a:ext cx="4295775" cy="3600986"/>
          </a:xfrm>
          <a:prstGeom prst="rect">
            <a:avLst/>
          </a:prstGeom>
        </p:spPr>
        <p:txBody>
          <a:bodyPr wrap="square">
            <a:spAutoFit/>
          </a:bodyPr>
          <a:lstStyle/>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People routinely mispronounce your name</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 have made fun of someone because of something about their appearance</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 have been teased by someone because of the way you talk</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 have </a:t>
            </a:r>
            <a:r>
              <a:rPr lang="en-US" sz="1200" dirty="0" smtClean="0">
                <a:solidFill>
                  <a:prstClr val="black"/>
                </a:solidFill>
                <a:latin typeface="Arial" panose="020B0604020202020204" pitchFamily="34" charset="0"/>
                <a:cs typeface="Arial" panose="020B0604020202020204" pitchFamily="34" charset="0"/>
              </a:rPr>
              <a:t>purposely excluded someone from your group because of their appearance</a:t>
            </a:r>
            <a:endParaRPr lang="en-US" sz="1200" dirty="0">
              <a:solidFill>
                <a:prstClr val="black"/>
              </a:solidFill>
              <a:latin typeface="Arial" panose="020B0604020202020204" pitchFamily="34" charset="0"/>
              <a:cs typeface="Arial" panose="020B0604020202020204" pitchFamily="34" charset="0"/>
            </a:endParaRP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 have been teased because of your race or skin color</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 have been teased because of your culture or religion </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 had an imaginary friend as a small child</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You’ve ever had a friend share your secrets with someone else</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You’ve had mean things said to or about you on a social media page or app</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 have posted a mean statement about someone on social media or agreed with someone else’s mean statement</a:t>
            </a:r>
          </a:p>
          <a:p>
            <a:pPr marL="228600" lvl="0" indent="-228600">
              <a:buFont typeface="+mj-lt"/>
              <a:buAutoNum type="arabicPeriod"/>
            </a:pPr>
            <a:r>
              <a:rPr lang="en-US" sz="1200" dirty="0">
                <a:solidFill>
                  <a:prstClr val="black"/>
                </a:solidFill>
                <a:latin typeface="Arial" panose="020B0604020202020204" pitchFamily="34" charset="0"/>
                <a:cs typeface="Arial" panose="020B0604020202020204" pitchFamily="34" charset="0"/>
              </a:rPr>
              <a:t>You’ve acted like something didn’t hurt your feelings or offend you, but it really did</a:t>
            </a:r>
          </a:p>
        </p:txBody>
      </p:sp>
      <p:sp>
        <p:nvSpPr>
          <p:cNvPr id="3" name="Rectangle 2"/>
          <p:cNvSpPr/>
          <p:nvPr/>
        </p:nvSpPr>
        <p:spPr>
          <a:xfrm>
            <a:off x="4648200" y="1536174"/>
            <a:ext cx="4118198" cy="3600986"/>
          </a:xfrm>
          <a:prstGeom prst="rect">
            <a:avLst/>
          </a:prstGeom>
        </p:spPr>
        <p:txBody>
          <a:bodyPr wrap="square">
            <a:spAutoFit/>
          </a:bodyPr>
          <a:lstStyle/>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have made a mean statement about someone behind their back</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have seen someone getting picked on and didn’t stand up for them</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joined in teasing somebody because everyone was doing it</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spoke up to someone who was teasing or bullying someone else</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You’ve experienced or witnessed </a:t>
            </a:r>
            <a:r>
              <a:rPr lang="en-US" sz="1200" dirty="0" smtClean="0">
                <a:solidFill>
                  <a:prstClr val="black"/>
                </a:solidFill>
                <a:latin typeface="Arial" panose="020B0604020202020204" pitchFamily="34" charset="0"/>
                <a:cs typeface="Arial" panose="020B0604020202020204" pitchFamily="34" charset="0"/>
              </a:rPr>
              <a:t>someone being excluded, teased </a:t>
            </a:r>
            <a:r>
              <a:rPr lang="en-US" sz="1200" dirty="0">
                <a:solidFill>
                  <a:prstClr val="black"/>
                </a:solidFill>
                <a:latin typeface="Arial" panose="020B0604020202020204" pitchFamily="34" charset="0"/>
                <a:cs typeface="Arial" panose="020B0604020202020204" pitchFamily="34" charset="0"/>
              </a:rPr>
              <a:t>or </a:t>
            </a:r>
            <a:r>
              <a:rPr lang="en-US" sz="1200" dirty="0" smtClean="0">
                <a:solidFill>
                  <a:prstClr val="black"/>
                </a:solidFill>
                <a:latin typeface="Arial" panose="020B0604020202020204" pitchFamily="34" charset="0"/>
                <a:cs typeface="Arial" panose="020B0604020202020204" pitchFamily="34" charset="0"/>
              </a:rPr>
              <a:t>bullied at </a:t>
            </a:r>
            <a:r>
              <a:rPr lang="en-US" sz="1200" dirty="0">
                <a:solidFill>
                  <a:prstClr val="black"/>
                </a:solidFill>
                <a:latin typeface="Arial" panose="020B0604020202020204" pitchFamily="34" charset="0"/>
                <a:cs typeface="Arial" panose="020B0604020202020204" pitchFamily="34" charset="0"/>
              </a:rPr>
              <a:t>school</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wish you would have stood up for someone in this room </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are friends or family with someone with some kind of disability</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went to see a movie in the past month</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are an only child</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didn’t step across the line, but you should have</a:t>
            </a:r>
          </a:p>
          <a:p>
            <a:pPr marL="228600" lvl="0" indent="-228600">
              <a:buFont typeface="+mj-lt"/>
              <a:buAutoNum type="arabicPeriod" startAt="12"/>
            </a:pPr>
            <a:r>
              <a:rPr lang="en-US" sz="1200" dirty="0">
                <a:solidFill>
                  <a:prstClr val="black"/>
                </a:solidFill>
                <a:latin typeface="Arial" panose="020B0604020202020204" pitchFamily="34" charset="0"/>
                <a:cs typeface="Arial" panose="020B0604020202020204" pitchFamily="34" charset="0"/>
              </a:rPr>
              <a:t>You thought a classmate should’ve crossed the line but didn’t</a:t>
            </a:r>
          </a:p>
        </p:txBody>
      </p:sp>
      <p:sp>
        <p:nvSpPr>
          <p:cNvPr id="4" name="Rectangle 3"/>
          <p:cNvSpPr/>
          <p:nvPr/>
        </p:nvSpPr>
        <p:spPr>
          <a:xfrm>
            <a:off x="0" y="990601"/>
            <a:ext cx="9144000" cy="457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latin typeface="Arial" panose="020B0604020202020204" pitchFamily="34" charset="0"/>
                <a:cs typeface="Arial" panose="020B0604020202020204" pitchFamily="34" charset="0"/>
              </a:rPr>
              <a:t>Step Up Statements</a:t>
            </a:r>
            <a:endParaRPr lang="en-US"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165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8</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Step Up!</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ACTIVITY</a:t>
            </a:r>
            <a:endParaRPr lang="en-US" sz="1400" dirty="0">
              <a:latin typeface="Arial" panose="020B0604020202020204" pitchFamily="34" charset="0"/>
              <a:cs typeface="Arial" panose="020B0604020202020204" pitchFamily="34" charset="0"/>
            </a:endParaRPr>
          </a:p>
        </p:txBody>
      </p:sp>
      <p:grpSp>
        <p:nvGrpSpPr>
          <p:cNvPr id="11" name="Group 10"/>
          <p:cNvGrpSpPr/>
          <p:nvPr/>
        </p:nvGrpSpPr>
        <p:grpSpPr>
          <a:xfrm>
            <a:off x="0" y="-161389"/>
            <a:ext cx="914400" cy="1151990"/>
            <a:chOff x="0" y="-161389"/>
            <a:chExt cx="914400" cy="1151990"/>
          </a:xfrm>
        </p:grpSpPr>
        <p:sp>
          <p:nvSpPr>
            <p:cNvPr id="12" name="Right Triangle 11">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74" y="1143000"/>
            <a:ext cx="595312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119563"/>
            <a:ext cx="62579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83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2815578-8A1C-4FF4-A450-D13BEECDA2ED}"/>
              </a:ext>
            </a:extLst>
          </p:cNvPr>
          <p:cNvSpPr/>
          <p:nvPr/>
        </p:nvSpPr>
        <p:spPr>
          <a:xfrm>
            <a:off x="-34974" y="0"/>
            <a:ext cx="9178974"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B29A555-BFCD-4E2B-8F0F-E5A2BEB2D10D}"/>
              </a:ext>
            </a:extLst>
          </p:cNvPr>
          <p:cNvSpPr/>
          <p:nvPr/>
        </p:nvSpPr>
        <p:spPr>
          <a:xfrm>
            <a:off x="0" y="-1"/>
            <a:ext cx="9144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Group Discussion</a:t>
            </a:r>
          </a:p>
          <a:p>
            <a:pPr algn="ctr"/>
            <a:r>
              <a:rPr lang="en-US" sz="2400" b="1" i="1" dirty="0">
                <a:solidFill>
                  <a:schemeClr val="bg1"/>
                </a:solidFill>
                <a:latin typeface="Arial" panose="020B0604020202020204" pitchFamily="34" charset="0"/>
                <a:cs typeface="Arial" panose="020B0604020202020204" pitchFamily="34" charset="0"/>
              </a:rPr>
              <a:t>How does </a:t>
            </a:r>
            <a:r>
              <a:rPr lang="en-US" sz="2400" b="1" i="1" dirty="0" smtClean="0">
                <a:solidFill>
                  <a:schemeClr val="bg1"/>
                </a:solidFill>
                <a:latin typeface="Arial" panose="020B0604020202020204" pitchFamily="34" charset="0"/>
                <a:cs typeface="Arial" panose="020B0604020202020204" pitchFamily="34" charset="0"/>
              </a:rPr>
              <a:t>being left out make someone feel</a:t>
            </a:r>
            <a:r>
              <a:rPr lang="en-US" sz="2400" b="1" i="1" dirty="0">
                <a:solidFill>
                  <a:schemeClr val="bg1"/>
                </a:solidFill>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xmlns="" id="{15096C71-0A68-48AC-A373-C5E31C1CC05A}"/>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a:extLst>
              <a:ext uri="{FF2B5EF4-FFF2-40B4-BE49-F238E27FC236}">
                <a16:creationId xmlns:a16="http://schemas.microsoft.com/office/drawing/2014/main" xmlns="" id="{5BE0A10B-9333-458D-A873-2A3FAB5BE0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210" y="5629432"/>
            <a:ext cx="1896090" cy="1228568"/>
          </a:xfrm>
          <a:prstGeom prst="rect">
            <a:avLst/>
          </a:prstGeom>
        </p:spPr>
      </p:pic>
      <p:sp>
        <p:nvSpPr>
          <p:cNvPr id="2" name="Rectangle 1"/>
          <p:cNvSpPr/>
          <p:nvPr/>
        </p:nvSpPr>
        <p:spPr>
          <a:xfrm>
            <a:off x="36095" y="1914369"/>
            <a:ext cx="9052560" cy="3572031"/>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120650"/>
            <a:r>
              <a:rPr lang="en-US" dirty="0">
                <a:solidFill>
                  <a:schemeClr val="bg1"/>
                </a:solidFill>
                <a:latin typeface="Arial" panose="020B0604020202020204" pitchFamily="34" charset="0"/>
                <a:cs typeface="Arial" panose="020B0604020202020204" pitchFamily="34" charset="0"/>
              </a:rPr>
              <a:t>Sometimes injustice can cause great physical harm, but other times being treated unfairly can hurt someone really badly and no one else can see it.</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746125" indent="-288925">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does it make you feel when you are </a:t>
            </a:r>
            <a:r>
              <a:rPr lang="en-US" dirty="0" smtClean="0">
                <a:solidFill>
                  <a:schemeClr val="bg1"/>
                </a:solidFill>
                <a:latin typeface="Arial" panose="020B0604020202020204" pitchFamily="34" charset="0"/>
                <a:cs typeface="Arial" panose="020B0604020202020204" pitchFamily="34" charset="0"/>
              </a:rPr>
              <a:t>left out </a:t>
            </a:r>
            <a:r>
              <a:rPr lang="en-US" dirty="0">
                <a:solidFill>
                  <a:schemeClr val="bg1"/>
                </a:solidFill>
                <a:latin typeface="Arial" panose="020B0604020202020204" pitchFamily="34" charset="0"/>
                <a:cs typeface="Arial" panose="020B0604020202020204" pitchFamily="34" charset="0"/>
              </a:rPr>
              <a:t>by others?</a:t>
            </a:r>
          </a:p>
          <a:p>
            <a:pPr marL="746125" indent="-288925"/>
            <a:endParaRPr lang="en-US" sz="800" dirty="0">
              <a:solidFill>
                <a:schemeClr val="bg1"/>
              </a:solidFill>
              <a:latin typeface="Arial" panose="020B0604020202020204" pitchFamily="34" charset="0"/>
              <a:cs typeface="Arial" panose="020B0604020202020204" pitchFamily="34" charset="0"/>
            </a:endParaRPr>
          </a:p>
          <a:p>
            <a:pPr marL="746125" indent="-288925">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might someone feel when they participate in a group that is excluding another student or group of students?</a:t>
            </a:r>
          </a:p>
          <a:p>
            <a:pPr marL="746125" indent="-288925">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7429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How do you </a:t>
            </a:r>
            <a:r>
              <a:rPr lang="en-US" dirty="0" smtClean="0">
                <a:solidFill>
                  <a:schemeClr val="bg1"/>
                </a:solidFill>
                <a:latin typeface="Arial" panose="020B0604020202020204" pitchFamily="34" charset="0"/>
                <a:cs typeface="Arial" panose="020B0604020202020204" pitchFamily="34" charset="0"/>
              </a:rPr>
              <a:t>feel </a:t>
            </a:r>
            <a:r>
              <a:rPr lang="en-US" dirty="0">
                <a:solidFill>
                  <a:schemeClr val="bg1"/>
                </a:solidFill>
                <a:latin typeface="Arial" panose="020B0604020202020204" pitchFamily="34" charset="0"/>
                <a:cs typeface="Arial" panose="020B0604020202020204" pitchFamily="34" charset="0"/>
              </a:rPr>
              <a:t>when someone ignores you when you are trying to talk to them? Do you catch yourself doing the same to others</a:t>
            </a:r>
            <a:r>
              <a:rPr lang="en-US" dirty="0" smtClean="0">
                <a:solidFill>
                  <a:schemeClr val="bg1"/>
                </a:solidFill>
                <a:latin typeface="Arial" panose="020B0604020202020204" pitchFamily="34" charset="0"/>
                <a:cs typeface="Arial" panose="020B0604020202020204" pitchFamily="34" charset="0"/>
              </a:rPr>
              <a:t>?</a:t>
            </a:r>
          </a:p>
          <a:p>
            <a:pPr marL="742950" indent="-285750">
              <a:buFont typeface="Arial" panose="020B0604020202020204" pitchFamily="34" charset="0"/>
              <a:buChar char="•"/>
            </a:pPr>
            <a:endParaRPr lang="en-US" sz="800" dirty="0" smtClean="0">
              <a:solidFill>
                <a:schemeClr val="bg1"/>
              </a:solidFill>
              <a:latin typeface="Arial" panose="020B0604020202020204" pitchFamily="34" charset="0"/>
              <a:cs typeface="Arial" panose="020B0604020202020204" pitchFamily="34" charset="0"/>
            </a:endParaRPr>
          </a:p>
          <a:p>
            <a:pPr marL="74295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How might social media be used </a:t>
            </a:r>
            <a:r>
              <a:rPr lang="en-US" dirty="0" smtClean="0">
                <a:solidFill>
                  <a:schemeClr val="bg1"/>
                </a:solidFill>
                <a:latin typeface="Arial" panose="020B0604020202020204" pitchFamily="34" charset="0"/>
                <a:cs typeface="Arial" panose="020B0604020202020204" pitchFamily="34" charset="0"/>
              </a:rPr>
              <a:t>as a means of excluding others?  What </a:t>
            </a:r>
            <a:r>
              <a:rPr lang="en-US" dirty="0" smtClean="0">
                <a:solidFill>
                  <a:schemeClr val="bg1"/>
                </a:solidFill>
                <a:latin typeface="Arial" panose="020B0604020202020204" pitchFamily="34" charset="0"/>
                <a:cs typeface="Arial" panose="020B0604020202020204" pitchFamily="34" charset="0"/>
              </a:rPr>
              <a:t>actions should be considered when you observe this taking place to someone else</a:t>
            </a: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sp>
        <p:nvSpPr>
          <p:cNvPr id="7" name="Right Triangle 6">
            <a:extLst>
              <a:ext uri="{FF2B5EF4-FFF2-40B4-BE49-F238E27FC236}">
                <a16:creationId xmlns:a16="http://schemas.microsoft.com/office/drawing/2014/main" xmlns="" id="{B41BC0C9-7C98-4443-8ABC-B50598BCE1B4}"/>
              </a:ext>
            </a:extLst>
          </p:cNvPr>
          <p:cNvSpPr/>
          <p:nvPr/>
        </p:nvSpPr>
        <p:spPr>
          <a:xfrm rot="10800000">
            <a:off x="8153400" y="0"/>
            <a:ext cx="9906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9F65DB7B-AF0F-441B-B9B7-2AC67D246F2F}"/>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DISCUSS</a:t>
            </a:r>
          </a:p>
        </p:txBody>
      </p:sp>
      <p:sp>
        <p:nvSpPr>
          <p:cNvPr id="10"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9</a:t>
            </a:fld>
            <a:endParaRPr lang="en-US" dirty="0"/>
          </a:p>
        </p:txBody>
      </p:sp>
    </p:spTree>
    <p:extLst>
      <p:ext uri="{BB962C8B-B14F-4D97-AF65-F5344CB8AC3E}">
        <p14:creationId xmlns:p14="http://schemas.microsoft.com/office/powerpoint/2010/main" val="2490076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12284</TotalTime>
  <Words>1844</Words>
  <Application>Microsoft Office PowerPoint</Application>
  <PresentationFormat>On-screen Show (4:3)</PresentationFormat>
  <Paragraphs>204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Becoming a Force for Good</vt:lpstr>
      <vt:lpstr>Becoming a Force for Good Mission &amp; Objectives</vt:lpstr>
      <vt:lpstr>PowerPoint Presentation</vt:lpstr>
      <vt:lpstr>Step Up!</vt:lpstr>
      <vt:lpstr>Step Up!</vt:lpstr>
      <vt:lpstr>Step Up!</vt:lpstr>
      <vt:lpstr>Step Up!</vt:lpstr>
      <vt:lpstr>Step Up!</vt:lpstr>
      <vt:lpstr>PowerPoint Presentation</vt:lpstr>
      <vt:lpstr>PowerPoint Presentation</vt:lpstr>
      <vt:lpstr>PowerPoint Presentation</vt:lpstr>
      <vt:lpstr>PowerPoint Presentation</vt:lpstr>
      <vt:lpstr>PowerPoint Presentation</vt:lpstr>
      <vt:lpstr>Highlighting one of your Habits</vt:lpstr>
      <vt:lpstr>PowerPoint Presentation</vt:lpstr>
      <vt:lpstr>Reflection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Force for Good</dc:title>
  <dc:creator>Mark Cosby</dc:creator>
  <cp:lastModifiedBy>Mark Cosby</cp:lastModifiedBy>
  <cp:revision>390</cp:revision>
  <cp:lastPrinted>2019-05-12T15:34:02Z</cp:lastPrinted>
  <dcterms:created xsi:type="dcterms:W3CDTF">2017-10-22T18:14:57Z</dcterms:created>
  <dcterms:modified xsi:type="dcterms:W3CDTF">2019-05-12T17:19:23Z</dcterms:modified>
</cp:coreProperties>
</file>